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C0328A-37B0-4A33-8380-9C146633553F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F1071C-3CCA-4849-A2EC-77D1AC67AC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-nuclear.org/info/safety-and-security/safety-of-plants/chernobyl-accident/" TargetMode="External"/><Relationship Id="rId2" Type="http://schemas.openxmlformats.org/officeDocument/2006/relationships/hyperlink" Target="https://www.asme.org/engineering-topics/articles/nuclear/chernobyl-25-years-later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projectavalon.net/forum4/showthread.php?16756-Fukushima-As-Bad-as-Chernobyl-New-Radiation-Map-Worse-than-imagined-" TargetMode="External"/><Relationship Id="rId4" Type="http://schemas.openxmlformats.org/officeDocument/2006/relationships/hyperlink" Target="http://environmentalchemistry.com/yogi/hazmat/articles/chernobyl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Chernobyl: Nuclear Disasters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Natalie </a:t>
            </a:r>
            <a:r>
              <a:rPr lang="en-US" dirty="0" err="1" smtClean="0"/>
              <a:t>Braverman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On April </a:t>
            </a:r>
            <a:r>
              <a:rPr lang="en-US" dirty="0"/>
              <a:t>1986 </a:t>
            </a:r>
            <a:r>
              <a:rPr lang="en-US" dirty="0" smtClean="0"/>
              <a:t>there was a disaster </a:t>
            </a:r>
            <a:r>
              <a:rPr lang="en-US" dirty="0"/>
              <a:t>at the Chernobyl</a:t>
            </a:r>
            <a:r>
              <a:rPr lang="en-US" baseline="30000" dirty="0"/>
              <a:t> </a:t>
            </a:r>
            <a:r>
              <a:rPr lang="en-US" dirty="0"/>
              <a:t>nuclear power </a:t>
            </a:r>
            <a:r>
              <a:rPr lang="en-US" dirty="0" smtClean="0"/>
              <a:t>plant.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The Intense </a:t>
            </a:r>
            <a:r>
              <a:rPr lang="en-US" dirty="0"/>
              <a:t>steam </a:t>
            </a:r>
            <a:r>
              <a:rPr lang="en-US" dirty="0" smtClean="0"/>
              <a:t>then </a:t>
            </a:r>
            <a:r>
              <a:rPr lang="en-US" dirty="0"/>
              <a:t>spread throughout the whole core </a:t>
            </a:r>
            <a:r>
              <a:rPr lang="en-US" dirty="0" smtClean="0"/>
              <a:t>causing </a:t>
            </a:r>
            <a:r>
              <a:rPr lang="en-US" dirty="0"/>
              <a:t>a steam </a:t>
            </a:r>
            <a:r>
              <a:rPr lang="en-US" dirty="0" smtClean="0"/>
              <a:t>explosion which went into the air  About </a:t>
            </a:r>
            <a:r>
              <a:rPr lang="en-US" dirty="0"/>
              <a:t>two to three seconds later, </a:t>
            </a:r>
            <a:r>
              <a:rPr lang="en-US" dirty="0" smtClean="0"/>
              <a:t>there was </a:t>
            </a:r>
            <a:r>
              <a:rPr lang="en-US" dirty="0" smtClean="0"/>
              <a:t>another </a:t>
            </a:r>
            <a:r>
              <a:rPr lang="en-US" dirty="0" smtClean="0"/>
              <a:t>explosion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645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Heath Concerns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International </a:t>
            </a:r>
            <a:r>
              <a:rPr lang="en-US" dirty="0"/>
              <a:t>Conference on Occupational Radiation Protection (UNSCEAR) </a:t>
            </a:r>
            <a:r>
              <a:rPr lang="en-US" dirty="0" smtClean="0"/>
              <a:t>says by </a:t>
            </a:r>
            <a:r>
              <a:rPr lang="en-US" dirty="0"/>
              <a:t>2000, about 4000 cases of thyroid cancer had been diagnosed in exposed children. </a:t>
            </a:r>
            <a:endParaRPr lang="en-US" dirty="0" smtClean="0"/>
          </a:p>
          <a:p>
            <a:r>
              <a:rPr lang="en-US" dirty="0"/>
              <a:t>Expert Group report </a:t>
            </a:r>
            <a:r>
              <a:rPr lang="en-US" dirty="0" smtClean="0"/>
              <a:t>studies </a:t>
            </a:r>
            <a:r>
              <a:rPr lang="en-US" dirty="0"/>
              <a:t>carried out on 61,000 emergency Russian workers where a total of 4995 deaths from </a:t>
            </a:r>
            <a:r>
              <a:rPr lang="en-US" dirty="0" smtClean="0"/>
              <a:t>1991-1998</a:t>
            </a:r>
            <a:r>
              <a:rPr lang="en-US" dirty="0"/>
              <a:t>. </a:t>
            </a:r>
          </a:p>
          <a:p>
            <a:r>
              <a:rPr lang="en-US" dirty="0" smtClean="0"/>
              <a:t>Chernobyl </a:t>
            </a:r>
            <a:r>
              <a:rPr lang="en-US" dirty="0"/>
              <a:t>radiation for the rest of the Russian emergency workers </a:t>
            </a:r>
            <a:r>
              <a:rPr lang="en-US" dirty="0" smtClean="0"/>
              <a:t>192,000 people</a:t>
            </a:r>
            <a:endParaRPr lang="en-US" dirty="0"/>
          </a:p>
          <a:p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218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it effected the </a:t>
            </a:r>
            <a:r>
              <a:rPr lang="en-US" dirty="0" err="1" smtClean="0"/>
              <a:t>E</a:t>
            </a:r>
            <a:r>
              <a:rPr lang="en-US" dirty="0" err="1" smtClean="0"/>
              <a:t>nviorment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40% of the contaminated area was used for agriculture. </a:t>
            </a:r>
            <a:r>
              <a:rPr lang="en-US" dirty="0" smtClean="0"/>
              <a:t>Plants </a:t>
            </a:r>
            <a:r>
              <a:rPr lang="en-US" dirty="0" smtClean="0"/>
              <a:t>and animals </a:t>
            </a:r>
            <a:r>
              <a:rPr lang="en-US" dirty="0" smtClean="0"/>
              <a:t>received </a:t>
            </a:r>
            <a:r>
              <a:rPr lang="en-US" dirty="0" smtClean="0"/>
              <a:t>the highest level of radiation. </a:t>
            </a:r>
            <a:r>
              <a:rPr lang="en-US" dirty="0" smtClean="0"/>
              <a:t>The soil </a:t>
            </a:r>
            <a:r>
              <a:rPr lang="en-US" dirty="0" smtClean="0"/>
              <a:t>radiation level in </a:t>
            </a:r>
            <a:r>
              <a:rPr lang="en-US" dirty="0" smtClean="0"/>
              <a:t>the region </a:t>
            </a:r>
            <a:r>
              <a:rPr lang="en-US" dirty="0" smtClean="0"/>
              <a:t>remains high.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water supply is not nearly as contaminated as </a:t>
            </a:r>
            <a:r>
              <a:rPr lang="en-US" dirty="0" smtClean="0"/>
              <a:t>the Soil.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has become one of Europe’s largest wildlife preserves. Local residents report lynx, wild boar, wolves, elk, deer, brown </a:t>
            </a:r>
            <a:r>
              <a:rPr lang="en-US" dirty="0" err="1" smtClean="0"/>
              <a:t>bears,bison</a:t>
            </a:r>
            <a:r>
              <a:rPr lang="en-US" dirty="0" smtClean="0"/>
              <a:t>, badgers, foxes, eagle-owls, and even </a:t>
            </a:r>
            <a:r>
              <a:rPr lang="en-US" dirty="0" err="1" smtClean="0"/>
              <a:t>Przewalski’s</a:t>
            </a:r>
            <a:r>
              <a:rPr lang="en-US" dirty="0" smtClean="0"/>
              <a:t> horse, a species supposedly extinct in the wild for some time. </a:t>
            </a:r>
          </a:p>
          <a:p>
            <a:r>
              <a:rPr lang="en-US" dirty="0" smtClean="0"/>
              <a:t>It is heavily wooded and free of human predators, such a flourishing of wildlife should continue. Scientists, however, are studying the area's plants and animals for long-term effects of radiation.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hernobyl_25_Years_Later_nuclear_reactors_herowildlif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712" b="11712"/>
          <a:stretch>
            <a:fillRect/>
          </a:stretch>
        </p:blipFill>
        <p:spPr>
          <a:xfrm>
            <a:off x="0" y="0"/>
            <a:ext cx="5486400" cy="4114800"/>
          </a:xfrm>
        </p:spPr>
      </p:pic>
      <p:pic>
        <p:nvPicPr>
          <p:cNvPr id="8" name="Picture 7" descr="Chernobyl_25_Years_Later_nuclear_reactors_he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705225"/>
            <a:ext cx="4648200" cy="3152775"/>
          </a:xfrm>
          <a:prstGeom prst="rect">
            <a:avLst/>
          </a:prstGeom>
        </p:spPr>
      </p:pic>
      <p:pic>
        <p:nvPicPr>
          <p:cNvPr id="11" name="Picture 10" descr="japan-chernobyl-art0-gs2c0vs1-1chernobyl-birth-defec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0"/>
            <a:ext cx="3733800" cy="3733800"/>
          </a:xfrm>
          <a:prstGeom prst="rect">
            <a:avLst/>
          </a:prstGeom>
        </p:spPr>
      </p:pic>
      <p:pic>
        <p:nvPicPr>
          <p:cNvPr id="12" name="Picture 11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114800"/>
            <a:ext cx="4495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worried…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While </a:t>
            </a:r>
            <a:r>
              <a:rPr lang="en-US" dirty="0" smtClean="0"/>
              <a:t>the environment </a:t>
            </a:r>
            <a:r>
              <a:rPr lang="en-US" dirty="0" smtClean="0"/>
              <a:t>seems </a:t>
            </a:r>
            <a:r>
              <a:rPr lang="en-US" dirty="0" smtClean="0"/>
              <a:t>to have recovered, it still has to deal with long term effects (such as genetic mutations, </a:t>
            </a:r>
            <a:r>
              <a:rPr lang="en-US" dirty="0" smtClean="0"/>
              <a:t>which may happen for </a:t>
            </a:r>
            <a:r>
              <a:rPr lang="en-US" dirty="0" smtClean="0"/>
              <a:t>a few generations) and the real threat of another release of </a:t>
            </a:r>
            <a:r>
              <a:rPr lang="en-US" dirty="0" smtClean="0"/>
              <a:t>radioactivity.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Effect</a:t>
            </a:r>
            <a:endParaRPr lang="en-US" dirty="0"/>
          </a:p>
        </p:txBody>
      </p:sp>
      <p:pic>
        <p:nvPicPr>
          <p:cNvPr id="4" name="Content Placeholder 3" descr="zz Chernoby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0869" y="719137"/>
            <a:ext cx="79883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6400" dirty="0" smtClean="0"/>
          </a:p>
          <a:p>
            <a:r>
              <a:rPr lang="en-US" sz="6400" dirty="0" smtClean="0">
                <a:hlinkClick r:id="rId2"/>
              </a:rPr>
              <a:t>https://</a:t>
            </a:r>
            <a:r>
              <a:rPr lang="en-US" sz="6400" dirty="0" smtClean="0">
                <a:hlinkClick r:id="rId2"/>
              </a:rPr>
              <a:t>www.asme.org/engineering-topics/articles/nuclear/chernobyl-25-years-later</a:t>
            </a:r>
            <a:endParaRPr lang="en-US" sz="6400" dirty="0" smtClean="0"/>
          </a:p>
          <a:p>
            <a:endParaRPr lang="en-US" sz="6400" dirty="0" smtClean="0"/>
          </a:p>
          <a:p>
            <a:r>
              <a:rPr lang="en-US" sz="6400" dirty="0" smtClean="0">
                <a:solidFill>
                  <a:srgbClr val="92D050"/>
                </a:solidFill>
                <a:hlinkClick r:id="rId3"/>
              </a:rPr>
              <a:t>http</a:t>
            </a:r>
            <a:r>
              <a:rPr lang="en-US" sz="6400" dirty="0" smtClean="0">
                <a:solidFill>
                  <a:srgbClr val="92D050"/>
                </a:solidFill>
                <a:hlinkClick r:id="rId3"/>
              </a:rPr>
              <a:t>://www.world-nuclear.org/info/safety-and-security/safety-of-plants/chernobyl-accident</a:t>
            </a:r>
            <a:r>
              <a:rPr lang="en-US" sz="6400" dirty="0" smtClean="0">
                <a:solidFill>
                  <a:srgbClr val="92D050"/>
                </a:solidFill>
                <a:hlinkClick r:id="rId3"/>
              </a:rPr>
              <a:t>/</a:t>
            </a:r>
            <a:endParaRPr lang="en-US" sz="6400" dirty="0" smtClean="0">
              <a:solidFill>
                <a:srgbClr val="92D050"/>
              </a:solidFill>
            </a:endParaRPr>
          </a:p>
          <a:p>
            <a:endParaRPr lang="en-US" sz="6400" dirty="0" smtClean="0">
              <a:solidFill>
                <a:srgbClr val="92D050"/>
              </a:solidFill>
              <a:hlinkClick r:id="rId4"/>
            </a:endParaRPr>
          </a:p>
          <a:p>
            <a:r>
              <a:rPr lang="en-US" sz="6400" dirty="0" smtClean="0">
                <a:solidFill>
                  <a:srgbClr val="92D050"/>
                </a:solidFill>
                <a:hlinkClick r:id="rId4"/>
              </a:rPr>
              <a:t>http</a:t>
            </a:r>
            <a:r>
              <a:rPr lang="en-US" sz="6400" dirty="0" smtClean="0">
                <a:solidFill>
                  <a:srgbClr val="92D050"/>
                </a:solidFill>
                <a:hlinkClick r:id="rId4"/>
              </a:rPr>
              <a:t>://</a:t>
            </a:r>
            <a:r>
              <a:rPr lang="en-US" sz="6400" dirty="0" smtClean="0">
                <a:solidFill>
                  <a:srgbClr val="92D050"/>
                </a:solidFill>
                <a:hlinkClick r:id="rId4"/>
              </a:rPr>
              <a:t>environmentalchemistry.com/yogi/hazmat/articles/chernobyl2.html</a:t>
            </a:r>
            <a:endParaRPr lang="en-US" sz="6400" dirty="0" smtClean="0">
              <a:solidFill>
                <a:srgbClr val="92D050"/>
              </a:solidFill>
            </a:endParaRPr>
          </a:p>
          <a:p>
            <a:endParaRPr lang="en-US" sz="6400" dirty="0" smtClean="0">
              <a:solidFill>
                <a:srgbClr val="92D050"/>
              </a:solidFill>
              <a:hlinkClick r:id="rId5"/>
            </a:endParaRPr>
          </a:p>
          <a:p>
            <a:r>
              <a:rPr lang="en-US" sz="6400" dirty="0" smtClean="0">
                <a:solidFill>
                  <a:srgbClr val="92D050"/>
                </a:solidFill>
                <a:hlinkClick r:id="rId5"/>
              </a:rPr>
              <a:t>http</a:t>
            </a:r>
            <a:r>
              <a:rPr lang="en-US" sz="6400" dirty="0" smtClean="0">
                <a:solidFill>
                  <a:srgbClr val="92D050"/>
                </a:solidFill>
                <a:hlinkClick r:id="rId5"/>
              </a:rPr>
              <a:t>://</a:t>
            </a:r>
            <a:r>
              <a:rPr lang="en-US" sz="6400" dirty="0" smtClean="0">
                <a:solidFill>
                  <a:srgbClr val="92D050"/>
                </a:solidFill>
                <a:hlinkClick r:id="rId5"/>
              </a:rPr>
              <a:t>projectavalon.net/forum4/showthread.php?16756-Fukushima-As-Bad-as-Chernobyl-New-Radiation-Map-Worse-than-imagined-</a:t>
            </a:r>
            <a:endParaRPr lang="en-US" sz="6400" dirty="0" smtClean="0">
              <a:solidFill>
                <a:srgbClr val="92D050"/>
              </a:solidFill>
            </a:endParaRPr>
          </a:p>
          <a:p>
            <a:endParaRPr lang="en-US" sz="4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239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Chernobyl: Nuclear Disasters</vt:lpstr>
      <vt:lpstr>What happened</vt:lpstr>
      <vt:lpstr>Heath Concerns </vt:lpstr>
      <vt:lpstr>How it effected the Enviorment</vt:lpstr>
      <vt:lpstr>Now..</vt:lpstr>
      <vt:lpstr>Slide 6</vt:lpstr>
      <vt:lpstr>Still worried…</vt:lpstr>
      <vt:lpstr>Radiation Effect</vt:lpstr>
      <vt:lpstr>Work Cited</vt:lpstr>
    </vt:vector>
  </TitlesOfParts>
  <Company>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Chernobyl: Nuclear Disasters</dc:title>
  <dc:creator>ASD</dc:creator>
  <cp:lastModifiedBy>Abington School District</cp:lastModifiedBy>
  <cp:revision>11</cp:revision>
  <dcterms:created xsi:type="dcterms:W3CDTF">2014-03-19T17:06:22Z</dcterms:created>
  <dcterms:modified xsi:type="dcterms:W3CDTF">2014-03-24T16:48:58Z</dcterms:modified>
</cp:coreProperties>
</file>