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1"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6" d="100"/>
          <a:sy n="46" d="100"/>
        </p:scale>
        <p:origin x="-104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68B87A-A889-4648-8FA7-CE93FF602548}"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1593769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68B87A-A889-4648-8FA7-CE93FF602548}"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1391923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68B87A-A889-4648-8FA7-CE93FF602548}"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2589584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68B87A-A889-4648-8FA7-CE93FF602548}"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359269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68B87A-A889-4648-8FA7-CE93FF602548}" type="datetimeFigureOut">
              <a:rPr lang="en-US" smtClean="0"/>
              <a:pPr/>
              <a:t>3/20/2014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2619639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68B87A-A889-4648-8FA7-CE93FF602548}" type="datetimeFigureOut">
              <a:rPr lang="en-US" smtClean="0"/>
              <a:pPr/>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4073395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68B87A-A889-4648-8FA7-CE93FF602548}" type="datetimeFigureOut">
              <a:rPr lang="en-US" smtClean="0"/>
              <a:pPr/>
              <a:t>3/20/2014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976102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68B87A-A889-4648-8FA7-CE93FF602548}" type="datetimeFigureOut">
              <a:rPr lang="en-US" smtClean="0"/>
              <a:pPr/>
              <a:t>3/20/2014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771648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68B87A-A889-4648-8FA7-CE93FF602548}" type="datetimeFigureOut">
              <a:rPr lang="en-US" smtClean="0"/>
              <a:pPr/>
              <a:t>3/20/2014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50494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68B87A-A889-4648-8FA7-CE93FF602548}" type="datetimeFigureOut">
              <a:rPr lang="en-US" smtClean="0"/>
              <a:pPr/>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2116709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68B87A-A889-4648-8FA7-CE93FF602548}" type="datetimeFigureOut">
              <a:rPr lang="en-US" smtClean="0"/>
              <a:pPr/>
              <a:t>3/20/2014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4127526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35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68B87A-A889-4648-8FA7-CE93FF602548}" type="datetimeFigureOut">
              <a:rPr lang="en-US" smtClean="0"/>
              <a:pPr/>
              <a:t>3/20/2014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9EEF3F-44F6-4682-8FE9-77A5247FB4F6}" type="slidenum">
              <a:rPr lang="en-US" smtClean="0"/>
              <a:pPr/>
              <a:t>‹#›</a:t>
            </a:fld>
            <a:endParaRPr lang="en-US"/>
          </a:p>
        </p:txBody>
      </p:sp>
    </p:spTree>
    <p:extLst>
      <p:ext uri="{BB962C8B-B14F-4D97-AF65-F5344CB8AC3E}">
        <p14:creationId xmlns:p14="http://schemas.microsoft.com/office/powerpoint/2010/main" xmlns="" val="4200851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Radioactive_waste" TargetMode="External"/><Relationship Id="rId2" Type="http://schemas.openxmlformats.org/officeDocument/2006/relationships/hyperlink" Target="http://www.world-nuclear.org/info/Nuclear-Fuel-Cycle/Nuclear-Wastes/Radioactive-Waste-Management/" TargetMode="External"/><Relationship Id="rId1" Type="http://schemas.openxmlformats.org/officeDocument/2006/relationships/slideLayout" Target="../slideLayouts/slideLayout2.xml"/><Relationship Id="rId6" Type="http://schemas.openxmlformats.org/officeDocument/2006/relationships/hyperlink" Target="http://www.epa.gov/radiation/manage.html" TargetMode="External"/><Relationship Id="rId5" Type="http://schemas.openxmlformats.org/officeDocument/2006/relationships/hyperlink" Target="http://stas325nuclear.wordpress.com/" TargetMode="External"/><Relationship Id="rId4" Type="http://schemas.openxmlformats.org/officeDocument/2006/relationships/hyperlink" Target="http://www.nei.org/Issues-Policy/Nuclear-Waste-Manage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0964483">
            <a:off x="297490" y="549411"/>
            <a:ext cx="7772400" cy="1470025"/>
          </a:xfrm>
        </p:spPr>
        <p:txBody>
          <a:bodyPr/>
          <a:lstStyle/>
          <a:p>
            <a:r>
              <a:rPr lang="en-US" dirty="0" smtClean="0"/>
              <a:t>Nuclear Waste Disposal</a:t>
            </a:r>
            <a:endParaRPr lang="en-US" dirty="0"/>
          </a:p>
        </p:txBody>
      </p:sp>
      <p:sp>
        <p:nvSpPr>
          <p:cNvPr id="3" name="Subtitle 2"/>
          <p:cNvSpPr>
            <a:spLocks noGrp="1"/>
          </p:cNvSpPr>
          <p:nvPr>
            <p:ph type="subTitle" idx="1"/>
          </p:nvPr>
        </p:nvSpPr>
        <p:spPr>
          <a:xfrm rot="20972953">
            <a:off x="6763983" y="5844307"/>
            <a:ext cx="1447800" cy="609600"/>
          </a:xfrm>
        </p:spPr>
        <p:txBody>
          <a:bodyPr>
            <a:normAutofit fontScale="62500" lnSpcReduction="20000"/>
          </a:bodyPr>
          <a:lstStyle/>
          <a:p>
            <a:r>
              <a:rPr lang="en-US" dirty="0" smtClean="0">
                <a:solidFill>
                  <a:schemeClr val="tx1"/>
                </a:solidFill>
              </a:rPr>
              <a:t>Cole </a:t>
            </a:r>
            <a:r>
              <a:rPr lang="en-US" dirty="0" err="1" smtClean="0">
                <a:solidFill>
                  <a:schemeClr val="tx1"/>
                </a:solidFill>
              </a:rPr>
              <a:t>Henrie</a:t>
            </a:r>
            <a:endParaRPr lang="en-US" dirty="0">
              <a:solidFill>
                <a:schemeClr val="tx1"/>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3400" y="2438400"/>
            <a:ext cx="2895600" cy="2895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5029200" y="1662867"/>
            <a:ext cx="2971800" cy="1323439"/>
          </a:xfrm>
          <a:prstGeom prst="rect">
            <a:avLst/>
          </a:prstGeom>
          <a:noFill/>
        </p:spPr>
        <p:txBody>
          <a:bodyPr wrap="square" rtlCol="0">
            <a:spAutoFit/>
          </a:bodyPr>
          <a:lstStyle/>
          <a:p>
            <a:r>
              <a:rPr lang="en-US" sz="2000" dirty="0" smtClean="0"/>
              <a:t>Nuclear waste disposal is the storage of used radioactive material or the leftover b</a:t>
            </a:r>
            <a:r>
              <a:rPr lang="en-US" sz="2000" dirty="0"/>
              <a:t>y</a:t>
            </a:r>
            <a:r>
              <a:rPr lang="en-US" sz="2000" dirty="0" smtClean="0"/>
              <a:t> products.</a:t>
            </a:r>
            <a:endParaRPr lang="en-US" sz="2000" dirty="0"/>
          </a:p>
        </p:txBody>
      </p:sp>
    </p:spTree>
    <p:extLst>
      <p:ext uri="{BB962C8B-B14F-4D97-AF65-F5344CB8AC3E}">
        <p14:creationId xmlns:p14="http://schemas.microsoft.com/office/powerpoint/2010/main" xmlns="" val="28080804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7"/>
            <a:ext cx="8229600" cy="1143000"/>
          </a:xfrm>
        </p:spPr>
        <p:txBody>
          <a:bodyPr/>
          <a:lstStyle/>
          <a:p>
            <a:r>
              <a:rPr lang="en-US" dirty="0" smtClean="0"/>
              <a:t>Equations</a:t>
            </a:r>
            <a:endParaRPr lang="en-US" dirty="0"/>
          </a:p>
        </p:txBody>
      </p:sp>
      <p:sp>
        <p:nvSpPr>
          <p:cNvPr id="3" name="Content Placeholder 2"/>
          <p:cNvSpPr>
            <a:spLocks noGrp="1"/>
          </p:cNvSpPr>
          <p:nvPr>
            <p:ph idx="1"/>
          </p:nvPr>
        </p:nvSpPr>
        <p:spPr>
          <a:xfrm>
            <a:off x="457200" y="1600201"/>
            <a:ext cx="4648200" cy="2286000"/>
          </a:xfrm>
        </p:spPr>
        <p:txBody>
          <a:bodyPr/>
          <a:lstStyle/>
          <a:p>
            <a:r>
              <a:rPr lang="en-US" dirty="0" smtClean="0"/>
              <a:t> </a:t>
            </a:r>
            <a:r>
              <a:rPr lang="en-US" baseline="30000" dirty="0" smtClean="0"/>
              <a:t>232</a:t>
            </a:r>
            <a:r>
              <a:rPr lang="en-US" dirty="0" smtClean="0"/>
              <a:t> </a:t>
            </a:r>
            <a:r>
              <a:rPr lang="en-US" baseline="-25000" dirty="0" smtClean="0"/>
              <a:t>90</a:t>
            </a:r>
            <a:r>
              <a:rPr lang="en-US" dirty="0" smtClean="0"/>
              <a:t>Th –</a:t>
            </a:r>
            <a:r>
              <a:rPr lang="en-US" baseline="30000" dirty="0" smtClean="0"/>
              <a:t> 0</a:t>
            </a:r>
            <a:r>
              <a:rPr lang="en-US" dirty="0" smtClean="0"/>
              <a:t>  </a:t>
            </a:r>
            <a:r>
              <a:rPr lang="en-US" baseline="-25000" dirty="0" smtClean="0"/>
              <a:t>-1+</a:t>
            </a:r>
            <a:r>
              <a:rPr lang="en-US" dirty="0"/>
              <a:t> </a:t>
            </a:r>
            <a:r>
              <a:rPr lang="en-US" baseline="30000" dirty="0" smtClean="0"/>
              <a:t>232  </a:t>
            </a:r>
            <a:r>
              <a:rPr lang="en-US" baseline="-25000" dirty="0" smtClean="0"/>
              <a:t>91</a:t>
            </a:r>
          </a:p>
          <a:p>
            <a:endParaRPr lang="en-US" baseline="-25000" dirty="0"/>
          </a:p>
          <a:p>
            <a:endParaRPr lang="en-US" baseline="-25000" dirty="0" smtClean="0"/>
          </a:p>
          <a:p>
            <a:endParaRPr lang="en-US" baseline="-25000" dirty="0"/>
          </a:p>
          <a:p>
            <a:endParaRPr lang="en-US" baseline="-25000" dirty="0" smtClean="0"/>
          </a:p>
          <a:p>
            <a:endParaRPr lang="en-US" baseline="-25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57188" y="2593831"/>
            <a:ext cx="4367212" cy="25315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p:cNvSpPr txBox="1"/>
          <p:nvPr/>
        </p:nvSpPr>
        <p:spPr>
          <a:xfrm>
            <a:off x="4724400" y="1393502"/>
            <a:ext cx="4038600" cy="1200329"/>
          </a:xfrm>
          <a:prstGeom prst="rect">
            <a:avLst/>
          </a:prstGeom>
          <a:noFill/>
        </p:spPr>
        <p:txBody>
          <a:bodyPr wrap="square" rtlCol="0">
            <a:spAutoFit/>
          </a:bodyPr>
          <a:lstStyle/>
          <a:p>
            <a:r>
              <a:rPr lang="en-US" dirty="0" smtClean="0"/>
              <a:t>In the first equation it is a beta decay. This being so, at the end of its usage, it catches and extra neutron and adds it on the thorium making it, </a:t>
            </a:r>
            <a:r>
              <a:rPr lang="en-US" dirty="0" err="1" smtClean="0"/>
              <a:t>Th</a:t>
            </a:r>
            <a:r>
              <a:rPr lang="en-US" dirty="0" smtClean="0"/>
              <a:t> 232,91</a:t>
            </a:r>
            <a:endParaRPr lang="en-US" dirty="0"/>
          </a:p>
        </p:txBody>
      </p:sp>
    </p:spTree>
    <p:extLst>
      <p:ext uri="{BB962C8B-B14F-4D97-AF65-F5344CB8AC3E}">
        <p14:creationId xmlns:p14="http://schemas.microsoft.com/office/powerpoint/2010/main" xmlns="" val="16633342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927" y="0"/>
            <a:ext cx="5056682" cy="373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05200" y="3733800"/>
            <a:ext cx="5638800" cy="3124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88890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a:t>
            </a:r>
            <a:endParaRPr lang="en-US" dirty="0"/>
          </a:p>
        </p:txBody>
      </p:sp>
      <p:sp>
        <p:nvSpPr>
          <p:cNvPr id="3" name="Content Placeholder 2"/>
          <p:cNvSpPr>
            <a:spLocks noGrp="1"/>
          </p:cNvSpPr>
          <p:nvPr>
            <p:ph idx="1"/>
          </p:nvPr>
        </p:nvSpPr>
        <p:spPr/>
        <p:txBody>
          <a:bodyPr>
            <a:normAutofit fontScale="92500" lnSpcReduction="20000"/>
          </a:bodyPr>
          <a:lstStyle/>
          <a:p>
            <a:r>
              <a:rPr lang="en-US" sz="2000" dirty="0"/>
              <a:t>Transport will be conducted by rail and road, using massive, sealed containers that meet strict safety and security requirements</a:t>
            </a:r>
            <a:r>
              <a:rPr lang="en-US" sz="2000" dirty="0" smtClean="0"/>
              <a:t>.</a:t>
            </a:r>
          </a:p>
          <a:p>
            <a:r>
              <a:rPr lang="en-US" sz="2000" dirty="0" smtClean="0"/>
              <a:t>If the nuclear </a:t>
            </a:r>
            <a:r>
              <a:rPr lang="en-US" sz="2000" dirty="0"/>
              <a:t>fuel is used only once or recycled for </a:t>
            </a:r>
            <a:r>
              <a:rPr lang="en-US" sz="2000" dirty="0" smtClean="0"/>
              <a:t>multiple use, the </a:t>
            </a:r>
            <a:r>
              <a:rPr lang="en-US" sz="2000" dirty="0"/>
              <a:t>disposal of high-level radioactive byproducts </a:t>
            </a:r>
            <a:r>
              <a:rPr lang="en-US" sz="2000" dirty="0" smtClean="0"/>
              <a:t>will be stored in </a:t>
            </a:r>
            <a:r>
              <a:rPr lang="en-US" sz="2000" dirty="0"/>
              <a:t>a permanent geologic </a:t>
            </a:r>
            <a:r>
              <a:rPr lang="en-US" sz="2000" dirty="0" smtClean="0"/>
              <a:t>repository</a:t>
            </a:r>
          </a:p>
          <a:p>
            <a:pPr marL="0" indent="0">
              <a:buNone/>
            </a:pPr>
            <a:endParaRPr lang="en-US" sz="2000" dirty="0" smtClean="0"/>
          </a:p>
          <a:p>
            <a:r>
              <a:rPr lang="en-US" sz="2000" dirty="0"/>
              <a:t>They are </a:t>
            </a:r>
            <a:r>
              <a:rPr lang="en-US" sz="2000" dirty="0" smtClean="0"/>
              <a:t>classified </a:t>
            </a:r>
            <a:r>
              <a:rPr lang="en-US" sz="2000" dirty="0"/>
              <a:t>as low-level, medium-level or high-level wastes, according to the amount and types of radioactivity in them</a:t>
            </a:r>
            <a:r>
              <a:rPr lang="en-US" sz="2000" dirty="0" smtClean="0"/>
              <a:t>.</a:t>
            </a:r>
          </a:p>
          <a:p>
            <a:r>
              <a:rPr lang="en-US" sz="2000" dirty="0" smtClean="0"/>
              <a:t>If the waste is transported by train and it falls/spills into a lake that could be very bad because it could affect water usage or animal life</a:t>
            </a:r>
          </a:p>
          <a:p>
            <a:r>
              <a:rPr lang="en-US" sz="2600" dirty="0" smtClean="0"/>
              <a:t>Ways and where to store Material</a:t>
            </a:r>
          </a:p>
          <a:p>
            <a:pPr>
              <a:buFont typeface="Arial"/>
              <a:buChar char="•"/>
            </a:pPr>
            <a:r>
              <a:rPr lang="en-US" sz="2000" dirty="0"/>
              <a:t> Seal inside a corrosion-resistant container, </a:t>
            </a:r>
            <a:r>
              <a:rPr lang="en-US" sz="2000" dirty="0" smtClean="0"/>
              <a:t>like a </a:t>
            </a:r>
            <a:r>
              <a:rPr lang="en-US" sz="2000" dirty="0"/>
              <a:t>stainless steel.</a:t>
            </a:r>
          </a:p>
          <a:p>
            <a:pPr>
              <a:buFont typeface="Arial"/>
              <a:buChar char="•"/>
            </a:pPr>
            <a:r>
              <a:rPr lang="en-US" sz="2000" dirty="0"/>
              <a:t>Surround containers with </a:t>
            </a:r>
            <a:r>
              <a:rPr lang="en-US" sz="2000" dirty="0" err="1"/>
              <a:t>bentonite</a:t>
            </a:r>
            <a:r>
              <a:rPr lang="en-US" sz="2000" dirty="0"/>
              <a:t> clay </a:t>
            </a:r>
            <a:r>
              <a:rPr lang="en-US" sz="2000" dirty="0" smtClean="0"/>
              <a:t>to keep any </a:t>
            </a:r>
            <a:r>
              <a:rPr lang="en-US" sz="2000" dirty="0"/>
              <a:t>groundwater movement if the repository is likely to be wet.</a:t>
            </a:r>
          </a:p>
          <a:p>
            <a:pPr>
              <a:buFont typeface="Arial"/>
              <a:buChar char="•"/>
            </a:pPr>
            <a:r>
              <a:rPr lang="en-US" sz="2000" dirty="0"/>
              <a:t>Locate deep underground in a </a:t>
            </a:r>
            <a:r>
              <a:rPr lang="en-US" sz="2000" dirty="0" smtClean="0"/>
              <a:t>stable </a:t>
            </a:r>
            <a:r>
              <a:rPr lang="en-US" sz="2000" dirty="0"/>
              <a:t>rock structure.</a:t>
            </a:r>
          </a:p>
          <a:p>
            <a:endParaRPr lang="en-US" sz="2000" dirty="0" smtClean="0"/>
          </a:p>
          <a:p>
            <a:endParaRPr lang="en-US" sz="2000" dirty="0" smtClean="0"/>
          </a:p>
          <a:p>
            <a:endParaRPr lang="en-US" dirty="0"/>
          </a:p>
        </p:txBody>
      </p:sp>
    </p:spTree>
    <p:extLst>
      <p:ext uri="{BB962C8B-B14F-4D97-AF65-F5344CB8AC3E}">
        <p14:creationId xmlns:p14="http://schemas.microsoft.com/office/powerpoint/2010/main" xmlns="" val="3928161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Controversy </a:t>
            </a:r>
            <a:endParaRPr lang="en-US" dirty="0"/>
          </a:p>
        </p:txBody>
      </p:sp>
      <p:sp>
        <p:nvSpPr>
          <p:cNvPr id="3" name="Content Placeholder 2"/>
          <p:cNvSpPr>
            <a:spLocks noGrp="1"/>
          </p:cNvSpPr>
          <p:nvPr>
            <p:ph idx="1"/>
          </p:nvPr>
        </p:nvSpPr>
        <p:spPr>
          <a:xfrm>
            <a:off x="457200" y="1066800"/>
            <a:ext cx="8229600" cy="4525963"/>
          </a:xfrm>
        </p:spPr>
        <p:txBody>
          <a:bodyPr>
            <a:normAutofit/>
          </a:bodyPr>
          <a:lstStyle/>
          <a:p>
            <a:r>
              <a:rPr lang="en-US" sz="2000" dirty="0" smtClean="0"/>
              <a:t>The focus of the study is the safety of the waste disposal as well as minimizing the health and safety risks. It is crucial to understand the development and proper implementation of nuclear waste to decrease the risk of devastating events that can change </a:t>
            </a:r>
            <a:r>
              <a:rPr lang="en-US" sz="2000" dirty="0" smtClean="0"/>
              <a:t>history</a:t>
            </a:r>
          </a:p>
          <a:p>
            <a:r>
              <a:rPr lang="en-US" sz="2000" dirty="0" smtClean="0"/>
              <a:t>Proper disposal is key to protecting the public's health and safety and the quality of the environment. However, because it can be so hazardous and can remain radioactive for so long, finding suitable disposal facilities for radioactive waste is difficult. Depending on the type of waste disposed, the disposal facility may need to contain radiation for a very long time.</a:t>
            </a:r>
          </a:p>
          <a:p>
            <a:endParaRPr lang="en-US" sz="2400" dirty="0"/>
          </a:p>
        </p:txBody>
      </p:sp>
    </p:spTree>
    <p:extLst>
      <p:ext uri="{BB962C8B-B14F-4D97-AF65-F5344CB8AC3E}">
        <p14:creationId xmlns:p14="http://schemas.microsoft.com/office/powerpoint/2010/main" xmlns="" val="1515974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29000" y="381000"/>
            <a:ext cx="2514600" cy="769441"/>
          </a:xfrm>
          <a:prstGeom prst="rect">
            <a:avLst/>
          </a:prstGeom>
          <a:noFill/>
        </p:spPr>
        <p:txBody>
          <a:bodyPr wrap="square" rtlCol="0">
            <a:spAutoFit/>
          </a:bodyPr>
          <a:lstStyle/>
          <a:p>
            <a:r>
              <a:rPr lang="en-US" sz="4400" dirty="0" smtClean="0"/>
              <a:t>Sources</a:t>
            </a:r>
            <a:endParaRPr lang="en-US" sz="4400" dirty="0"/>
          </a:p>
        </p:txBody>
      </p:sp>
      <p:sp>
        <p:nvSpPr>
          <p:cNvPr id="2" name="Rectangle 1"/>
          <p:cNvSpPr/>
          <p:nvPr/>
        </p:nvSpPr>
        <p:spPr>
          <a:xfrm>
            <a:off x="228600" y="1219200"/>
            <a:ext cx="4572000" cy="6924973"/>
          </a:xfrm>
          <a:prstGeom prst="rect">
            <a:avLst/>
          </a:prstGeom>
        </p:spPr>
        <p:txBody>
          <a:bodyPr>
            <a:spAutoFit/>
          </a:bodyPr>
          <a:lstStyle/>
          <a:p>
            <a:r>
              <a:rPr lang="en-US" dirty="0">
                <a:hlinkClick r:id="rId2"/>
              </a:rPr>
              <a:t>http://www.world-nuclear.org/info/Nuclear-Fuel-Cycle/Nuclear-Wastes/Radioactive-Waste-Management</a:t>
            </a:r>
            <a:r>
              <a:rPr lang="en-US" dirty="0" smtClean="0">
                <a:hlinkClick r:id="rId2"/>
              </a:rPr>
              <a:t>/</a:t>
            </a:r>
            <a:endParaRPr lang="en-US" dirty="0" smtClean="0"/>
          </a:p>
          <a:p>
            <a:endParaRPr lang="en-US" dirty="0"/>
          </a:p>
          <a:p>
            <a:r>
              <a:rPr lang="en-US" dirty="0">
                <a:hlinkClick r:id="rId3"/>
              </a:rPr>
              <a:t>http://</a:t>
            </a:r>
            <a:r>
              <a:rPr lang="en-US" dirty="0" smtClean="0">
                <a:hlinkClick r:id="rId3"/>
              </a:rPr>
              <a:t>en.wikipedia.org/wiki/Radioactive_waste#Fuel_composition_and_long_term_radioactivity</a:t>
            </a:r>
            <a:endParaRPr lang="en-US" dirty="0" smtClean="0"/>
          </a:p>
          <a:p>
            <a:endParaRPr lang="en-US" dirty="0"/>
          </a:p>
          <a:p>
            <a:r>
              <a:rPr lang="en-US" sz="1600" dirty="0"/>
              <a:t>https://www.google.com/search?q=nuclear+decay+equation&amp;rls=com.microsoft:en-US:IE-Address&amp;rlz=1I7LENP&amp;source=lnms&amp;tbm=isch&amp;sa=X&amp;ei=RM4pU9-YKM6j0gGs74GQBA&amp;ved=0CAkQ_AUoAQ&amp;biw=1366&amp;bih=673&amp;dpr=1#facrc=_&amp;imgdii=_&amp;</a:t>
            </a:r>
            <a:r>
              <a:rPr lang="en-US" sz="1600" dirty="0" smtClean="0"/>
              <a:t>imgrc=RDrz14wXvUWHvM%253A%3BIXINw8xDr4pOeM%3Bhttp%253A%252F%252Fwww.barrygray.pwp.blueyonder.co.uk%252FTutoring%252FTutpix%252FRadioact%252FRadUrSer.gif%3Bhttp%253A%252F%252Fwww.barrygray.pwp.blueyonder.co.uk%252FTutoring%252FRadioact.html%3B484%3B281</a:t>
            </a:r>
          </a:p>
          <a:p>
            <a:endParaRPr lang="en-US" sz="1600" dirty="0" smtClean="0"/>
          </a:p>
          <a:p>
            <a:endParaRPr lang="en-US" dirty="0" smtClean="0"/>
          </a:p>
          <a:p>
            <a:endParaRPr lang="en-US" sz="1400" dirty="0"/>
          </a:p>
          <a:p>
            <a:endParaRPr lang="en-US" sz="1400" dirty="0"/>
          </a:p>
          <a:p>
            <a:endParaRPr lang="en-US" sz="1400" dirty="0"/>
          </a:p>
          <a:p>
            <a:endParaRPr lang="en-US" sz="1400" dirty="0"/>
          </a:p>
          <a:p>
            <a:endParaRPr lang="en-US" dirty="0"/>
          </a:p>
        </p:txBody>
      </p:sp>
      <p:sp>
        <p:nvSpPr>
          <p:cNvPr id="3" name="TextBox 2"/>
          <p:cNvSpPr txBox="1"/>
          <p:nvPr/>
        </p:nvSpPr>
        <p:spPr>
          <a:xfrm>
            <a:off x="5105400" y="1143514"/>
            <a:ext cx="3200400" cy="1754326"/>
          </a:xfrm>
          <a:prstGeom prst="rect">
            <a:avLst/>
          </a:prstGeom>
          <a:noFill/>
        </p:spPr>
        <p:txBody>
          <a:bodyPr wrap="square" rtlCol="0">
            <a:spAutoFit/>
          </a:bodyPr>
          <a:lstStyle/>
          <a:p>
            <a:r>
              <a:rPr lang="en-US" dirty="0">
                <a:hlinkClick r:id="rId4"/>
              </a:rPr>
              <a:t>http://</a:t>
            </a:r>
            <a:r>
              <a:rPr lang="en-US" dirty="0" smtClean="0">
                <a:hlinkClick r:id="rId4"/>
              </a:rPr>
              <a:t>www.nei.org/Issues-Policy/Nuclear-Waste-Management</a:t>
            </a:r>
            <a:endParaRPr lang="en-US" dirty="0" smtClean="0"/>
          </a:p>
          <a:p>
            <a:endParaRPr lang="en-US" dirty="0" smtClean="0"/>
          </a:p>
          <a:p>
            <a:endParaRPr lang="en-US" dirty="0" smtClean="0"/>
          </a:p>
          <a:p>
            <a:endParaRPr lang="en-US" dirty="0"/>
          </a:p>
        </p:txBody>
      </p:sp>
      <p:sp>
        <p:nvSpPr>
          <p:cNvPr id="5" name="Rectangle 4"/>
          <p:cNvSpPr/>
          <p:nvPr/>
        </p:nvSpPr>
        <p:spPr>
          <a:xfrm>
            <a:off x="4876800" y="2286000"/>
            <a:ext cx="3781613" cy="2031325"/>
          </a:xfrm>
          <a:prstGeom prst="rect">
            <a:avLst/>
          </a:prstGeom>
        </p:spPr>
        <p:txBody>
          <a:bodyPr wrap="none">
            <a:spAutoFit/>
          </a:bodyPr>
          <a:lstStyle/>
          <a:p>
            <a:r>
              <a:rPr lang="en-US" dirty="0" smtClean="0">
                <a:hlinkClick r:id="rId5"/>
              </a:rPr>
              <a:t>http://stas325nuclear.wordpress.com</a:t>
            </a:r>
            <a:r>
              <a:rPr lang="en-US" dirty="0" smtClean="0">
                <a:hlinkClick r:id="rId5"/>
              </a:rPr>
              <a:t>/</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7" name="Rectangle 6"/>
          <p:cNvSpPr/>
          <p:nvPr/>
        </p:nvSpPr>
        <p:spPr>
          <a:xfrm>
            <a:off x="4780818" y="2819400"/>
            <a:ext cx="4363182" cy="923330"/>
          </a:xfrm>
          <a:prstGeom prst="rect">
            <a:avLst/>
          </a:prstGeom>
        </p:spPr>
        <p:txBody>
          <a:bodyPr wrap="none">
            <a:spAutoFit/>
          </a:bodyPr>
          <a:lstStyle/>
          <a:p>
            <a:r>
              <a:rPr lang="en-US" dirty="0" smtClean="0">
                <a:hlinkClick r:id="rId6"/>
              </a:rPr>
              <a:t>http://</a:t>
            </a:r>
            <a:r>
              <a:rPr lang="en-US" dirty="0" smtClean="0">
                <a:hlinkClick r:id="rId6"/>
              </a:rPr>
              <a:t>www.epa.gov/radiation/manage.html</a:t>
            </a:r>
            <a:endParaRPr lang="en-US" dirty="0" smtClean="0"/>
          </a:p>
          <a:p>
            <a:endParaRPr lang="en-US" dirty="0" smtClean="0"/>
          </a:p>
          <a:p>
            <a:endParaRPr lang="en-US" dirty="0"/>
          </a:p>
        </p:txBody>
      </p:sp>
    </p:spTree>
    <p:extLst>
      <p:ext uri="{BB962C8B-B14F-4D97-AF65-F5344CB8AC3E}">
        <p14:creationId xmlns:p14="http://schemas.microsoft.com/office/powerpoint/2010/main" xmlns="" val="13539889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353</Words>
  <Application>Microsoft Office PowerPoint</Application>
  <PresentationFormat>On-screen Show (4:3)</PresentationFormat>
  <Paragraphs>42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Nuclear Waste Disposal</vt:lpstr>
      <vt:lpstr>Equations</vt:lpstr>
      <vt:lpstr>Slide 3</vt:lpstr>
      <vt:lpstr>Facts</vt:lpstr>
      <vt:lpstr>Controversy </vt:lpstr>
      <vt:lpstr>Slide 6</vt:lpstr>
    </vt:vector>
  </TitlesOfParts>
  <Company>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Waste Disposal</dc:title>
  <dc:creator>ASD</dc:creator>
  <cp:lastModifiedBy> </cp:lastModifiedBy>
  <cp:revision>16</cp:revision>
  <dcterms:created xsi:type="dcterms:W3CDTF">2014-03-18T17:02:54Z</dcterms:created>
  <dcterms:modified xsi:type="dcterms:W3CDTF">2014-03-20T17:39:25Z</dcterms:modified>
</cp:coreProperties>
</file>