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9"/>
  </p:notesMasterIdLst>
  <p:sldIdLst>
    <p:sldId id="256" r:id="rId2"/>
    <p:sldId id="257" r:id="rId3"/>
    <p:sldId id="258" r:id="rId4"/>
    <p:sldId id="259" r:id="rId5"/>
    <p:sldId id="260" r:id="rId6"/>
    <p:sldId id="262" r:id="rId7"/>
    <p:sldId id="261" r:id="rId8"/>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3645" autoAdjust="0"/>
  </p:normalViewPr>
  <p:slideViewPr>
    <p:cSldViewPr>
      <p:cViewPr varScale="1">
        <p:scale>
          <a:sx n="98" d="100"/>
          <a:sy n="98" d="100"/>
        </p:scale>
        <p:origin x="-354" y="-96"/>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Shape 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 name="Shape 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Shape 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6" name="Shape 4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p:nvPr/>
        </p:nvSpPr>
        <p:spPr>
          <a:xfrm>
            <a:off x="4724400" y="0"/>
            <a:ext cx="3012140" cy="5140547"/>
          </a:xfrm>
          <a:custGeom>
            <a:avLst/>
            <a:gdLst/>
            <a:ahLst/>
            <a:cxnLst/>
            <a:rect l="0" t="0" r="0" b="0"/>
            <a:pathLst>
              <a:path w="3012141" h="6854064" extrusionOk="0">
                <a:moveTo>
                  <a:pt x="2623817" y="0"/>
                </a:moveTo>
                <a:lnTo>
                  <a:pt x="2791741" y="608783"/>
                </a:lnTo>
                <a:lnTo>
                  <a:pt x="1826176" y="1301537"/>
                </a:lnTo>
                <a:lnTo>
                  <a:pt x="2130539" y="2466623"/>
                </a:lnTo>
                <a:lnTo>
                  <a:pt x="1175470" y="3190866"/>
                </a:lnTo>
                <a:lnTo>
                  <a:pt x="1469337" y="4355952"/>
                </a:lnTo>
                <a:lnTo>
                  <a:pt x="493277" y="5080194"/>
                </a:lnTo>
                <a:lnTo>
                  <a:pt x="808135" y="6255776"/>
                </a:lnTo>
                <a:lnTo>
                  <a:pt x="0" y="6854064"/>
                </a:lnTo>
                <a:lnTo>
                  <a:pt x="388325" y="6854064"/>
                </a:lnTo>
                <a:lnTo>
                  <a:pt x="1007545" y="6308258"/>
                </a:lnTo>
                <a:lnTo>
                  <a:pt x="713678" y="5122179"/>
                </a:lnTo>
                <a:lnTo>
                  <a:pt x="1679242" y="4408433"/>
                </a:lnTo>
                <a:lnTo>
                  <a:pt x="1364384" y="3232851"/>
                </a:lnTo>
                <a:lnTo>
                  <a:pt x="2361435" y="2498112"/>
                </a:lnTo>
                <a:lnTo>
                  <a:pt x="2015091" y="1343522"/>
                </a:lnTo>
                <a:lnTo>
                  <a:pt x="3012141" y="608783"/>
                </a:lnTo>
                <a:lnTo>
                  <a:pt x="2833722" y="0"/>
                </a:lnTo>
              </a:path>
            </a:pathLst>
          </a:custGeom>
          <a:solidFill>
            <a:schemeClr val="dk1"/>
          </a:solidFill>
          <a:ln>
            <a:noFill/>
          </a:ln>
        </p:spPr>
        <p:txBody>
          <a:bodyPr lIns="91425" tIns="45700" rIns="91425" bIns="45700" anchor="ctr" anchorCtr="0">
            <a:noAutofit/>
          </a:bodyPr>
          <a:lstStyle/>
          <a:p>
            <a:endParaRPr/>
          </a:p>
        </p:txBody>
      </p:sp>
      <p:grpSp>
        <p:nvGrpSpPr>
          <p:cNvPr id="10" name="Shape 10"/>
          <p:cNvGrpSpPr/>
          <p:nvPr/>
        </p:nvGrpSpPr>
        <p:grpSpPr>
          <a:xfrm>
            <a:off x="4571999" y="0"/>
            <a:ext cx="4546600" cy="5143499"/>
            <a:chOff x="1447" y="0"/>
            <a:chExt cx="2863" cy="4319"/>
          </a:xfrm>
        </p:grpSpPr>
        <p:sp>
          <p:nvSpPr>
            <p:cNvPr id="11" name="Shape 11"/>
            <p:cNvSpPr/>
            <p:nvPr/>
          </p:nvSpPr>
          <p:spPr>
            <a:xfrm>
              <a:off x="1447" y="0"/>
              <a:ext cx="1885" cy="4319"/>
            </a:xfrm>
            <a:custGeom>
              <a:avLst/>
              <a:gdLst/>
              <a:ahLst/>
              <a:cxnLst/>
              <a:rect l="0" t="0" r="0" b="0"/>
              <a:pathLst>
                <a:path w="1886" h="4320" extrusionOk="0">
                  <a:moveTo>
                    <a:pt x="1719" y="0"/>
                  </a:moveTo>
                  <a:lnTo>
                    <a:pt x="1813" y="357"/>
                  </a:lnTo>
                  <a:lnTo>
                    <a:pt x="1194" y="805"/>
                  </a:lnTo>
                  <a:lnTo>
                    <a:pt x="1393" y="1544"/>
                  </a:lnTo>
                  <a:lnTo>
                    <a:pt x="777" y="1991"/>
                  </a:lnTo>
                  <a:lnTo>
                    <a:pt x="972" y="2734"/>
                  </a:lnTo>
                  <a:lnTo>
                    <a:pt x="355" y="3178"/>
                  </a:lnTo>
                  <a:lnTo>
                    <a:pt x="554" y="3921"/>
                  </a:lnTo>
                  <a:lnTo>
                    <a:pt x="0" y="4320"/>
                  </a:lnTo>
                  <a:lnTo>
                    <a:pt x="109" y="4320"/>
                  </a:lnTo>
                  <a:lnTo>
                    <a:pt x="623" y="3948"/>
                  </a:lnTo>
                  <a:lnTo>
                    <a:pt x="430" y="3205"/>
                  </a:lnTo>
                  <a:lnTo>
                    <a:pt x="1045" y="2761"/>
                  </a:lnTo>
                  <a:lnTo>
                    <a:pt x="850" y="2018"/>
                  </a:lnTo>
                  <a:lnTo>
                    <a:pt x="1468" y="1572"/>
                  </a:lnTo>
                  <a:lnTo>
                    <a:pt x="1271" y="830"/>
                  </a:lnTo>
                  <a:lnTo>
                    <a:pt x="1886" y="386"/>
                  </a:lnTo>
                  <a:lnTo>
                    <a:pt x="1788" y="0"/>
                  </a:lnTo>
                  <a:lnTo>
                    <a:pt x="1719" y="0"/>
                  </a:lnTo>
                  <a:close/>
                </a:path>
              </a:pathLst>
            </a:custGeom>
            <a:solidFill>
              <a:srgbClr val="A64129"/>
            </a:solidFill>
            <a:ln>
              <a:noFill/>
            </a:ln>
          </p:spPr>
          <p:txBody>
            <a:bodyPr lIns="91425" tIns="45700" rIns="91425" bIns="45700" anchor="t" anchorCtr="0">
              <a:noAutofit/>
            </a:bodyPr>
            <a:lstStyle/>
            <a:p>
              <a:endParaRPr/>
            </a:p>
          </p:txBody>
        </p:sp>
        <p:sp>
          <p:nvSpPr>
            <p:cNvPr id="12" name="Shape 12"/>
            <p:cNvSpPr/>
            <p:nvPr/>
          </p:nvSpPr>
          <p:spPr>
            <a:xfrm>
              <a:off x="1559" y="0"/>
              <a:ext cx="1978" cy="4319"/>
            </a:xfrm>
            <a:custGeom>
              <a:avLst/>
              <a:gdLst/>
              <a:ahLst/>
              <a:cxnLst/>
              <a:rect l="0" t="0" r="0" b="0"/>
              <a:pathLst>
                <a:path w="1979" h="4320" extrusionOk="0">
                  <a:moveTo>
                    <a:pt x="1673" y="0"/>
                  </a:moveTo>
                  <a:lnTo>
                    <a:pt x="1777" y="382"/>
                  </a:lnTo>
                  <a:lnTo>
                    <a:pt x="1160" y="830"/>
                  </a:lnTo>
                  <a:lnTo>
                    <a:pt x="1357" y="1570"/>
                  </a:lnTo>
                  <a:lnTo>
                    <a:pt x="743" y="2016"/>
                  </a:lnTo>
                  <a:lnTo>
                    <a:pt x="936" y="2759"/>
                  </a:lnTo>
                  <a:lnTo>
                    <a:pt x="319" y="3204"/>
                  </a:lnTo>
                  <a:lnTo>
                    <a:pt x="517" y="3947"/>
                  </a:lnTo>
                  <a:lnTo>
                    <a:pt x="0" y="4320"/>
                  </a:lnTo>
                  <a:lnTo>
                    <a:pt x="304" y="4320"/>
                  </a:lnTo>
                  <a:lnTo>
                    <a:pt x="717" y="4025"/>
                  </a:lnTo>
                  <a:lnTo>
                    <a:pt x="521" y="3280"/>
                  </a:lnTo>
                  <a:lnTo>
                    <a:pt x="1136" y="2836"/>
                  </a:lnTo>
                  <a:lnTo>
                    <a:pt x="941" y="2093"/>
                  </a:lnTo>
                  <a:lnTo>
                    <a:pt x="1559" y="1648"/>
                  </a:lnTo>
                  <a:lnTo>
                    <a:pt x="1362" y="905"/>
                  </a:lnTo>
                  <a:lnTo>
                    <a:pt x="1979" y="461"/>
                  </a:lnTo>
                  <a:lnTo>
                    <a:pt x="1859" y="0"/>
                  </a:lnTo>
                  <a:lnTo>
                    <a:pt x="1673" y="0"/>
                  </a:lnTo>
                  <a:close/>
                </a:path>
              </a:pathLst>
            </a:custGeom>
            <a:solidFill>
              <a:srgbClr val="384452"/>
            </a:solidFill>
            <a:ln>
              <a:noFill/>
            </a:ln>
          </p:spPr>
          <p:txBody>
            <a:bodyPr lIns="91425" tIns="45700" rIns="91425" bIns="45700" anchor="t" anchorCtr="0">
              <a:noAutofit/>
            </a:bodyPr>
            <a:lstStyle/>
            <a:p>
              <a:endParaRPr/>
            </a:p>
          </p:txBody>
        </p:sp>
        <p:sp>
          <p:nvSpPr>
            <p:cNvPr id="13" name="Shape 13"/>
            <p:cNvSpPr/>
            <p:nvPr/>
          </p:nvSpPr>
          <p:spPr>
            <a:xfrm>
              <a:off x="2090" y="0"/>
              <a:ext cx="1805" cy="4319"/>
            </a:xfrm>
            <a:custGeom>
              <a:avLst/>
              <a:gdLst/>
              <a:ahLst/>
              <a:cxnLst/>
              <a:rect l="0" t="0" r="0" b="0"/>
              <a:pathLst>
                <a:path w="1806" h="4320" extrusionOk="0">
                  <a:moveTo>
                    <a:pt x="1462" y="0"/>
                  </a:moveTo>
                  <a:lnTo>
                    <a:pt x="1604" y="510"/>
                  </a:lnTo>
                  <a:lnTo>
                    <a:pt x="987" y="958"/>
                  </a:lnTo>
                  <a:lnTo>
                    <a:pt x="1183" y="1696"/>
                  </a:lnTo>
                  <a:lnTo>
                    <a:pt x="570" y="2142"/>
                  </a:lnTo>
                  <a:lnTo>
                    <a:pt x="764" y="2885"/>
                  </a:lnTo>
                  <a:lnTo>
                    <a:pt x="147" y="3329"/>
                  </a:lnTo>
                  <a:lnTo>
                    <a:pt x="344" y="4072"/>
                  </a:lnTo>
                  <a:lnTo>
                    <a:pt x="0" y="4320"/>
                  </a:lnTo>
                  <a:lnTo>
                    <a:pt x="304" y="4320"/>
                  </a:lnTo>
                  <a:lnTo>
                    <a:pt x="544" y="4151"/>
                  </a:lnTo>
                  <a:lnTo>
                    <a:pt x="349" y="3406"/>
                  </a:lnTo>
                  <a:lnTo>
                    <a:pt x="965" y="2961"/>
                  </a:lnTo>
                  <a:lnTo>
                    <a:pt x="768" y="2220"/>
                  </a:lnTo>
                  <a:lnTo>
                    <a:pt x="1385" y="1776"/>
                  </a:lnTo>
                  <a:lnTo>
                    <a:pt x="1189" y="1031"/>
                  </a:lnTo>
                  <a:lnTo>
                    <a:pt x="1806" y="586"/>
                  </a:lnTo>
                  <a:lnTo>
                    <a:pt x="1647" y="0"/>
                  </a:lnTo>
                  <a:lnTo>
                    <a:pt x="1462" y="0"/>
                  </a:lnTo>
                  <a:close/>
                </a:path>
              </a:pathLst>
            </a:custGeom>
            <a:solidFill>
              <a:srgbClr val="F68C1F"/>
            </a:solidFill>
            <a:ln>
              <a:noFill/>
            </a:ln>
          </p:spPr>
          <p:txBody>
            <a:bodyPr lIns="91425" tIns="45700" rIns="91425" bIns="45700" anchor="t" anchorCtr="0">
              <a:noAutofit/>
            </a:bodyPr>
            <a:lstStyle/>
            <a:p>
              <a:endParaRPr/>
            </a:p>
          </p:txBody>
        </p:sp>
        <p:sp>
          <p:nvSpPr>
            <p:cNvPr id="14" name="Shape 14"/>
            <p:cNvSpPr/>
            <p:nvPr/>
          </p:nvSpPr>
          <p:spPr>
            <a:xfrm>
              <a:off x="2463" y="0"/>
              <a:ext cx="1847" cy="4319"/>
            </a:xfrm>
            <a:custGeom>
              <a:avLst/>
              <a:gdLst/>
              <a:ahLst/>
              <a:cxnLst/>
              <a:rect l="0" t="0" r="0" b="0"/>
              <a:pathLst>
                <a:path w="1848" h="4320" extrusionOk="0">
                  <a:moveTo>
                    <a:pt x="1311" y="0"/>
                  </a:moveTo>
                  <a:lnTo>
                    <a:pt x="1475" y="606"/>
                  </a:lnTo>
                  <a:lnTo>
                    <a:pt x="856" y="1055"/>
                  </a:lnTo>
                  <a:lnTo>
                    <a:pt x="1054" y="1794"/>
                  </a:lnTo>
                  <a:lnTo>
                    <a:pt x="439" y="2240"/>
                  </a:lnTo>
                  <a:lnTo>
                    <a:pt x="634" y="2981"/>
                  </a:lnTo>
                  <a:lnTo>
                    <a:pt x="16" y="3428"/>
                  </a:lnTo>
                  <a:lnTo>
                    <a:pt x="215" y="4169"/>
                  </a:lnTo>
                  <a:lnTo>
                    <a:pt x="0" y="4320"/>
                  </a:lnTo>
                  <a:lnTo>
                    <a:pt x="570" y="4320"/>
                  </a:lnTo>
                  <a:lnTo>
                    <a:pt x="584" y="4304"/>
                  </a:lnTo>
                  <a:lnTo>
                    <a:pt x="391" y="3570"/>
                  </a:lnTo>
                  <a:lnTo>
                    <a:pt x="1005" y="3118"/>
                  </a:lnTo>
                  <a:lnTo>
                    <a:pt x="810" y="2380"/>
                  </a:lnTo>
                  <a:lnTo>
                    <a:pt x="1422" y="1936"/>
                  </a:lnTo>
                  <a:lnTo>
                    <a:pt x="1229" y="1193"/>
                  </a:lnTo>
                  <a:lnTo>
                    <a:pt x="1848" y="743"/>
                  </a:lnTo>
                  <a:lnTo>
                    <a:pt x="1650" y="0"/>
                  </a:lnTo>
                  <a:lnTo>
                    <a:pt x="1311" y="0"/>
                  </a:lnTo>
                  <a:close/>
                </a:path>
              </a:pathLst>
            </a:custGeom>
            <a:solidFill>
              <a:srgbClr val="A4BDC0"/>
            </a:solidFill>
            <a:ln>
              <a:noFill/>
            </a:ln>
          </p:spPr>
          <p:txBody>
            <a:bodyPr lIns="91425" tIns="45700" rIns="91425" bIns="45700" anchor="t" anchorCtr="0">
              <a:noAutofit/>
            </a:bodyPr>
            <a:lstStyle/>
            <a:p>
              <a:endParaRPr/>
            </a:p>
          </p:txBody>
        </p:sp>
      </p:grpSp>
      <p:sp>
        <p:nvSpPr>
          <p:cNvPr id="15" name="Shape 15"/>
          <p:cNvSpPr txBox="1">
            <a:spLocks noGrp="1"/>
          </p:cNvSpPr>
          <p:nvPr>
            <p:ph type="ctrTitle"/>
          </p:nvPr>
        </p:nvSpPr>
        <p:spPr>
          <a:xfrm>
            <a:off x="685800" y="746438"/>
            <a:ext cx="5258700" cy="1158600"/>
          </a:xfrm>
          <a:prstGeom prst="rect">
            <a:avLst/>
          </a:prstGeom>
        </p:spPr>
        <p:txBody>
          <a:bodyPr lIns="91425" tIns="91425" rIns="91425" bIns="91425" anchor="b" anchorCtr="0"/>
          <a:lstStyle>
            <a:lvl1pPr indent="304800">
              <a:buSzPct val="100000"/>
              <a:defRPr sz="4800"/>
            </a:lvl1pPr>
            <a:lvl2pPr indent="304800">
              <a:buSzPct val="100000"/>
              <a:defRPr sz="4800"/>
            </a:lvl2pPr>
            <a:lvl3pPr indent="304800">
              <a:buSzPct val="100000"/>
              <a:defRPr sz="4800"/>
            </a:lvl3pPr>
            <a:lvl4pPr indent="304800">
              <a:buSzPct val="100000"/>
              <a:defRPr sz="4800"/>
            </a:lvl4pPr>
            <a:lvl5pPr indent="304800">
              <a:buSzPct val="100000"/>
              <a:defRPr sz="4800"/>
            </a:lvl5pPr>
            <a:lvl6pPr indent="304800">
              <a:buSzPct val="100000"/>
              <a:defRPr sz="4800"/>
            </a:lvl6pPr>
            <a:lvl7pPr indent="304800">
              <a:buSzPct val="100000"/>
              <a:defRPr sz="4800"/>
            </a:lvl7pPr>
            <a:lvl8pPr indent="304800">
              <a:buSzPct val="100000"/>
              <a:defRPr sz="4800"/>
            </a:lvl8pPr>
            <a:lvl9pPr indent="304800">
              <a:buSzPct val="100000"/>
              <a:defRPr sz="4800"/>
            </a:lvl9pPr>
          </a:lstStyle>
          <a:p>
            <a:endParaRPr/>
          </a:p>
        </p:txBody>
      </p:sp>
      <p:sp>
        <p:nvSpPr>
          <p:cNvPr id="16" name="Shape 16"/>
          <p:cNvSpPr txBox="1">
            <a:spLocks noGrp="1"/>
          </p:cNvSpPr>
          <p:nvPr>
            <p:ph type="subTitle" idx="1"/>
          </p:nvPr>
        </p:nvSpPr>
        <p:spPr>
          <a:xfrm>
            <a:off x="685800" y="1986416"/>
            <a:ext cx="5258700" cy="772800"/>
          </a:xfrm>
          <a:prstGeom prst="rect">
            <a:avLst/>
          </a:prstGeom>
        </p:spPr>
        <p:txBody>
          <a:bodyPr lIns="91425" tIns="91425" rIns="91425" bIns="91425" anchor="t" anchorCtr="0"/>
          <a:lstStyle>
            <a:lvl1pPr marL="0">
              <a:spcBef>
                <a:spcPts val="0"/>
              </a:spcBef>
              <a:buNone/>
              <a:defRPr/>
            </a:lvl1pPr>
            <a:lvl2pPr marL="0" indent="190500">
              <a:spcBef>
                <a:spcPts val="0"/>
              </a:spcBef>
              <a:buSzPct val="100000"/>
              <a:buNone/>
              <a:defRPr sz="3000"/>
            </a:lvl2pPr>
            <a:lvl3pPr marL="0" indent="190500">
              <a:spcBef>
                <a:spcPts val="0"/>
              </a:spcBef>
              <a:buSzPct val="100000"/>
              <a:buNone/>
              <a:defRPr sz="3000"/>
            </a:lvl3pPr>
            <a:lvl4pPr marL="0" indent="190500">
              <a:spcBef>
                <a:spcPts val="0"/>
              </a:spcBef>
              <a:buSzPct val="100000"/>
              <a:buNone/>
              <a:defRPr sz="3000"/>
            </a:lvl4pPr>
            <a:lvl5pPr marL="0" indent="190500">
              <a:spcBef>
                <a:spcPts val="0"/>
              </a:spcBef>
              <a:buSzPct val="100000"/>
              <a:buNone/>
              <a:defRPr sz="3000"/>
            </a:lvl5pPr>
            <a:lvl6pPr marL="0" indent="190500">
              <a:spcBef>
                <a:spcPts val="0"/>
              </a:spcBef>
              <a:buSzPct val="100000"/>
              <a:buNone/>
              <a:defRPr sz="3000"/>
            </a:lvl6pPr>
            <a:lvl7pPr marL="0" indent="190500">
              <a:spcBef>
                <a:spcPts val="0"/>
              </a:spcBef>
              <a:buSzPct val="100000"/>
              <a:buNone/>
              <a:defRPr sz="3000"/>
            </a:lvl7pPr>
            <a:lvl8pPr marL="0" indent="190500">
              <a:spcBef>
                <a:spcPts val="0"/>
              </a:spcBef>
              <a:buSzPct val="100000"/>
              <a:buNone/>
              <a:defRPr sz="3000"/>
            </a:lvl8pPr>
            <a:lvl9pPr marL="0" indent="190500">
              <a:spcBef>
                <a:spcPts val="0"/>
              </a:spcBef>
              <a:buSzPct val="100000"/>
              <a:buNone/>
              <a:defRPr sz="30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7"/>
        <p:cNvGrpSpPr/>
        <p:nvPr/>
      </p:nvGrpSpPr>
      <p:grpSpPr>
        <a:xfrm>
          <a:off x="0" y="0"/>
          <a:ext cx="0" cy="0"/>
          <a:chOff x="0" y="0"/>
          <a:chExt cx="0" cy="0"/>
        </a:xfrm>
      </p:grpSpPr>
      <p:sp>
        <p:nvSpPr>
          <p:cNvPr id="18" name="Shape 18"/>
          <p:cNvSpPr/>
          <p:nvPr/>
        </p:nvSpPr>
        <p:spPr>
          <a:xfrm rot="-5400000">
            <a:off x="6431898" y="2431398"/>
            <a:ext cx="904306"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
        <p:nvSpPr>
          <p:cNvPr id="19" name="Shape 19"/>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0" name="Shape 20"/>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1"/>
        <p:cNvGrpSpPr/>
        <p:nvPr/>
      </p:nvGrpSpPr>
      <p:grpSpPr>
        <a:xfrm>
          <a:off x="0" y="0"/>
          <a:ext cx="0" cy="0"/>
          <a:chOff x="0" y="0"/>
          <a:chExt cx="0" cy="0"/>
        </a:xfrm>
      </p:grpSpPr>
      <p:sp>
        <p:nvSpPr>
          <p:cNvPr id="22" name="Shape 22"/>
          <p:cNvSpPr/>
          <p:nvPr/>
        </p:nvSpPr>
        <p:spPr>
          <a:xfrm rot="-5400000">
            <a:off x="6431898" y="2431398"/>
            <a:ext cx="904306"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rgbClr val="A5BDC0"/>
          </a:solidFill>
          <a:ln>
            <a:noFill/>
          </a:ln>
        </p:spPr>
        <p:txBody>
          <a:bodyPr lIns="91425" tIns="45700" rIns="91425" bIns="45700" anchor="ctr" anchorCtr="0">
            <a:noAutofit/>
          </a:bodyPr>
          <a:lstStyle/>
          <a:p>
            <a:endParaRPr/>
          </a:p>
        </p:txBody>
      </p:sp>
      <p:sp>
        <p:nvSpPr>
          <p:cNvPr id="23" name="Shape 23"/>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solidFill>
                  <a:srgbClr val="A64128"/>
                </a:solidFill>
              </a:defRPr>
            </a:lvl1pPr>
            <a:lvl2pPr>
              <a:defRPr>
                <a:solidFill>
                  <a:srgbClr val="A64128"/>
                </a:solidFill>
              </a:defRPr>
            </a:lvl2pPr>
            <a:lvl3pPr>
              <a:defRPr>
                <a:solidFill>
                  <a:srgbClr val="A64128"/>
                </a:solidFill>
              </a:defRPr>
            </a:lvl3pPr>
            <a:lvl4pPr>
              <a:defRPr>
                <a:solidFill>
                  <a:srgbClr val="A64128"/>
                </a:solidFill>
              </a:defRPr>
            </a:lvl4pPr>
            <a:lvl5pPr>
              <a:defRPr>
                <a:solidFill>
                  <a:srgbClr val="A64128"/>
                </a:solidFill>
              </a:defRPr>
            </a:lvl5pPr>
            <a:lvl6pPr>
              <a:defRPr>
                <a:solidFill>
                  <a:srgbClr val="A64128"/>
                </a:solidFill>
              </a:defRPr>
            </a:lvl6pPr>
            <a:lvl7pPr>
              <a:defRPr>
                <a:solidFill>
                  <a:srgbClr val="A64128"/>
                </a:solidFill>
              </a:defRPr>
            </a:lvl7pPr>
            <a:lvl8pPr>
              <a:defRPr>
                <a:solidFill>
                  <a:srgbClr val="A64128"/>
                </a:solidFill>
              </a:defRPr>
            </a:lvl8pPr>
            <a:lvl9pPr>
              <a:defRPr>
                <a:solidFill>
                  <a:srgbClr val="A64128"/>
                </a:solidFill>
              </a:defRPr>
            </a:lvl9pPr>
          </a:lstStyle>
          <a:p>
            <a:endParaRPr/>
          </a:p>
        </p:txBody>
      </p:sp>
      <p:sp>
        <p:nvSpPr>
          <p:cNvPr id="24" name="Shape 24"/>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5" name="Shape 25"/>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8" name="Shape 28"/>
          <p:cNvSpPr/>
          <p:nvPr/>
        </p:nvSpPr>
        <p:spPr>
          <a:xfrm rot="-5400000">
            <a:off x="6431898" y="2431398"/>
            <a:ext cx="904306"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29"/>
        <p:cNvGrpSpPr/>
        <p:nvPr/>
      </p:nvGrpSpPr>
      <p:grpSpPr>
        <a:xfrm>
          <a:off x="0" y="0"/>
          <a:ext cx="0" cy="0"/>
          <a:chOff x="0" y="0"/>
          <a:chExt cx="0" cy="0"/>
        </a:xfrm>
      </p:grpSpPr>
      <p:sp>
        <p:nvSpPr>
          <p:cNvPr id="30" name="Shape 30"/>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marL="285750" indent="-171450" algn="ctr">
              <a:spcBef>
                <a:spcPts val="0"/>
              </a:spcBef>
              <a:buClr>
                <a:schemeClr val="dk1"/>
              </a:buClr>
              <a:buSzPct val="100000"/>
              <a:buNone/>
              <a:defRPr sz="1800" b="1">
                <a:solidFill>
                  <a:schemeClr val="dk1"/>
                </a:solidFill>
              </a:defRPr>
            </a:lvl1pPr>
          </a:lstStyle>
          <a:p>
            <a:endParaRPr/>
          </a:p>
        </p:txBody>
      </p:sp>
      <p:sp>
        <p:nvSpPr>
          <p:cNvPr id="31" name="Shape 31"/>
          <p:cNvSpPr/>
          <p:nvPr/>
        </p:nvSpPr>
        <p:spPr>
          <a:xfrm rot="10800000">
            <a:off x="7938258" y="0"/>
            <a:ext cx="1205741" cy="3389922"/>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
        <p:nvSpPr>
          <p:cNvPr id="32" name="Shape 32"/>
          <p:cNvSpPr/>
          <p:nvPr/>
        </p:nvSpPr>
        <p:spPr>
          <a:xfrm rot="5400000">
            <a:off x="1807794" y="-1807795"/>
            <a:ext cx="904306"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3"/>
        <p:cNvGrpSpPr/>
        <p:nvPr/>
      </p:nvGrpSpPr>
      <p:grpSpPr>
        <a:xfrm>
          <a:off x="0" y="0"/>
          <a:ext cx="0" cy="0"/>
          <a:chOff x="0" y="0"/>
          <a:chExt cx="0" cy="0"/>
        </a:xfrm>
      </p:grpSpPr>
      <p:sp>
        <p:nvSpPr>
          <p:cNvPr id="34" name="Shape 34"/>
          <p:cNvSpPr/>
          <p:nvPr/>
        </p:nvSpPr>
        <p:spPr>
          <a:xfrm rot="-5400000">
            <a:off x="6431898" y="2431398"/>
            <a:ext cx="904306" cy="4519896"/>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p:nvPr/>
        </p:nvSpPr>
        <p:spPr>
          <a:xfrm>
            <a:off x="0" y="1753577"/>
            <a:ext cx="1205741" cy="3389922"/>
          </a:xfrm>
          <a:custGeom>
            <a:avLst/>
            <a:gdLst/>
            <a:ahLst/>
            <a:cxnLst/>
            <a:rect l="0" t="0" r="0" b="0"/>
            <a:pathLst>
              <a:path w="1205742" h="4519897" extrusionOk="0">
                <a:moveTo>
                  <a:pt x="924" y="0"/>
                </a:moveTo>
                <a:cubicBezTo>
                  <a:pt x="6351" y="1497993"/>
                  <a:pt x="-3772" y="3021904"/>
                  <a:pt x="1655" y="4519897"/>
                </a:cubicBezTo>
                <a:lnTo>
                  <a:pt x="831272" y="4518403"/>
                </a:lnTo>
                <a:lnTo>
                  <a:pt x="1205742" y="3850819"/>
                </a:lnTo>
                <a:lnTo>
                  <a:pt x="359114" y="3126246"/>
                </a:lnTo>
                <a:lnTo>
                  <a:pt x="880116" y="2173718"/>
                </a:lnTo>
                <a:lnTo>
                  <a:pt x="49768" y="1449145"/>
                </a:lnTo>
                <a:lnTo>
                  <a:pt x="562630" y="480334"/>
                </a:lnTo>
                <a:lnTo>
                  <a:pt x="924" y="0"/>
                </a:lnTo>
                <a:close/>
              </a:path>
            </a:pathLst>
          </a:custGeom>
          <a:solidFill>
            <a:schemeClr val="lt2"/>
          </a:solidFill>
          <a:ln>
            <a:noFill/>
          </a:ln>
        </p:spPr>
        <p:txBody>
          <a:bodyPr lIns="91425" tIns="45700" rIns="91425" bIns="45700" anchor="ctr" anchorCtr="0">
            <a:noAutofit/>
          </a:bodyPr>
          <a:lstStyle/>
          <a:p>
            <a:endParaRPr/>
          </a:p>
        </p:txBody>
      </p:sp>
      <p:sp>
        <p:nvSpPr>
          <p:cNvPr id="6" name="Shape 6"/>
          <p:cNvSpPr txBox="1">
            <a:spLocks noGrp="1"/>
          </p:cNvSpPr>
          <p:nvPr>
            <p:ph type="title"/>
          </p:nvPr>
        </p:nvSpPr>
        <p:spPr>
          <a:xfrm>
            <a:off x="457200" y="205978"/>
            <a:ext cx="8229600" cy="857400"/>
          </a:xfrm>
          <a:prstGeom prst="rect">
            <a:avLst/>
          </a:prstGeom>
        </p:spPr>
        <p:txBody>
          <a:bodyPr lIns="91425" tIns="91425" rIns="91425" bIns="91425" anchor="b" anchorCtr="0"/>
          <a:lstStyle>
            <a:lvl1pPr marL="0">
              <a:buClr>
                <a:schemeClr val="dk1"/>
              </a:buClr>
              <a:buSzPct val="100000"/>
              <a:buFont typeface="Trebuchet MS"/>
              <a:buNone/>
              <a:defRPr sz="3600" b="1">
                <a:solidFill>
                  <a:schemeClr val="dk1"/>
                </a:solidFill>
                <a:latin typeface="Trebuchet MS"/>
                <a:ea typeface="Trebuchet MS"/>
                <a:cs typeface="Trebuchet MS"/>
                <a:sym typeface="Trebuchet MS"/>
              </a:defRPr>
            </a:lvl1pPr>
            <a:lvl2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2pPr>
            <a:lvl3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3pPr>
            <a:lvl4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4pPr>
            <a:lvl5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5pPr>
            <a:lvl6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6pPr>
            <a:lvl7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7pPr>
            <a:lvl8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8pPr>
            <a:lvl9pPr marL="0" indent="228600">
              <a:buClr>
                <a:schemeClr val="dk1"/>
              </a:buClr>
              <a:buSzPct val="100000"/>
              <a:buFont typeface="Trebuchet MS"/>
              <a:buNone/>
              <a:defRPr sz="3600" b="1">
                <a:solidFill>
                  <a:schemeClr val="dk1"/>
                </a:solidFill>
                <a:latin typeface="Trebuchet MS"/>
                <a:ea typeface="Trebuchet MS"/>
                <a:cs typeface="Trebuchet MS"/>
                <a:sym typeface="Trebuchet MS"/>
              </a:defRPr>
            </a:lvl9pPr>
          </a:lstStyle>
          <a:p>
            <a:endParaRPr/>
          </a:p>
        </p:txBody>
      </p:sp>
      <p:sp>
        <p:nvSpPr>
          <p:cNvPr id="7" name="Shape 7"/>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marL="342900" indent="-152400">
              <a:spcBef>
                <a:spcPts val="600"/>
              </a:spcBef>
              <a:buClr>
                <a:schemeClr val="dk2"/>
              </a:buClr>
              <a:buSzPct val="100000"/>
              <a:buFont typeface="Trebuchet MS"/>
              <a:defRPr sz="3000">
                <a:solidFill>
                  <a:schemeClr val="dk2"/>
                </a:solidFill>
                <a:latin typeface="Trebuchet MS"/>
                <a:ea typeface="Trebuchet MS"/>
                <a:cs typeface="Trebuchet MS"/>
                <a:sym typeface="Trebuchet MS"/>
              </a:defRPr>
            </a:lvl1pPr>
            <a:lvl2pPr marL="742950" indent="-133350">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2pPr>
            <a:lvl3pPr marL="1143000" indent="-76200">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3pPr>
            <a:lvl4pPr marL="16002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4pPr>
            <a:lvl5pPr marL="20574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5pPr>
            <a:lvl6pPr marL="25146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6pPr>
            <a:lvl7pPr marL="29718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7pPr>
            <a:lvl8pPr marL="34290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8pPr>
            <a:lvl9pPr marL="3886200" indent="-114300">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cience.howstuffworks.com/about-author.htm#freudenrich" TargetMode="External"/><Relationship Id="rId5" Type="http://schemas.openxmlformats.org/officeDocument/2006/relationships/hyperlink" Target="http://science.howstuffworks.com/category-body.htm" TargetMode="External"/><Relationship Id="rId4" Type="http://schemas.openxmlformats.org/officeDocument/2006/relationships/hyperlink" Target="http://science.howstuffworks.com/nuclear1.htm"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vimeo.com/28780874" TargetMode="External"/><Relationship Id="rId7" Type="http://schemas.openxmlformats.org/officeDocument/2006/relationships/image" Target="../media/image12.jpeg"/><Relationship Id="rId2" Type="http://schemas.openxmlformats.org/officeDocument/2006/relationships/hyperlink" Target="http://dai.ly/xgpo37" TargetMode="Externa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tile tx="0" ty="0" sx="100000" sy="100000" flip="none" algn="tl"/>
        </a:blipFill>
        <a:effectLst/>
      </p:bgPr>
    </p:bg>
    <p:spTree>
      <p:nvGrpSpPr>
        <p:cNvPr id="1" name="Shape 35"/>
        <p:cNvGrpSpPr/>
        <p:nvPr/>
      </p:nvGrpSpPr>
      <p:grpSpPr>
        <a:xfrm>
          <a:off x="0" y="0"/>
          <a:ext cx="0" cy="0"/>
          <a:chOff x="0" y="0"/>
          <a:chExt cx="0" cy="0"/>
        </a:xfrm>
      </p:grpSpPr>
      <p:sp>
        <p:nvSpPr>
          <p:cNvPr id="36" name="Shape 36"/>
          <p:cNvSpPr txBox="1">
            <a:spLocks noGrp="1"/>
          </p:cNvSpPr>
          <p:nvPr>
            <p:ph type="ctrTitle"/>
          </p:nvPr>
        </p:nvSpPr>
        <p:spPr>
          <a:xfrm>
            <a:off x="533400" y="0"/>
            <a:ext cx="7010400" cy="1901512"/>
          </a:xfrm>
          <a:prstGeom prst="rect">
            <a:avLst/>
          </a:prstGeom>
        </p:spPr>
        <p:txBody>
          <a:bodyPr lIns="91425" tIns="91425" rIns="91425" bIns="91425" anchor="b" anchorCtr="0">
            <a:noAutofit/>
          </a:bodyPr>
          <a:lstStyle/>
          <a:p>
            <a:pPr>
              <a:buNone/>
            </a:pPr>
            <a:r>
              <a:rPr lang="en" dirty="0">
                <a:latin typeface="Showcard Gothic" pitchFamily="82" charset="0"/>
              </a:rPr>
              <a:t>Nuclear Energy uses in medicine</a:t>
            </a:r>
          </a:p>
        </p:txBody>
      </p:sp>
      <p:sp>
        <p:nvSpPr>
          <p:cNvPr id="37" name="Shape 37"/>
          <p:cNvSpPr txBox="1">
            <a:spLocks noGrp="1"/>
          </p:cNvSpPr>
          <p:nvPr>
            <p:ph type="subTitle" idx="1"/>
          </p:nvPr>
        </p:nvSpPr>
        <p:spPr>
          <a:xfrm>
            <a:off x="685800" y="1986416"/>
            <a:ext cx="5258700" cy="772800"/>
          </a:xfrm>
          <a:prstGeom prst="rect">
            <a:avLst/>
          </a:prstGeom>
        </p:spPr>
        <p:txBody>
          <a:bodyPr lIns="91425" tIns="91425" rIns="91425" bIns="91425" anchor="t" anchorCtr="0">
            <a:noAutofit/>
          </a:bodyPr>
          <a:lstStyle/>
          <a:p>
            <a:pPr>
              <a:buNone/>
            </a:pPr>
            <a:r>
              <a:rPr lang="en" dirty="0">
                <a:solidFill>
                  <a:schemeClr val="accent5">
                    <a:lumMod val="60000"/>
                    <a:lumOff val="40000"/>
                  </a:schemeClr>
                </a:solidFill>
                <a:latin typeface="Showcard Gothic" pitchFamily="82" charset="0"/>
              </a:rPr>
              <a:t>By; Jackie Kensey</a:t>
            </a:r>
          </a:p>
        </p:txBody>
      </p:sp>
      <p:pic>
        <p:nvPicPr>
          <p:cNvPr id="5122" name="Picture 2" descr="https://lh5.googleusercontent.com/XeUgcUPLq1g6VBkR2VOBYFJT3_jCK7vIS-q8sxJR2OOpvwdJKz1Ly9MNiaesbJjcIYkhgKPWa_mO2DpAcaSTHDCepYKFL31bMbDFdseAPrar-1MoeWServH2SHGE6Q"/>
          <p:cNvPicPr>
            <a:picLocks noChangeAspect="1" noChangeArrowheads="1"/>
          </p:cNvPicPr>
          <p:nvPr/>
        </p:nvPicPr>
        <p:blipFill>
          <a:blip r:embed="rId4"/>
          <a:srcRect/>
          <a:stretch>
            <a:fillRect/>
          </a:stretch>
        </p:blipFill>
        <p:spPr bwMode="auto">
          <a:xfrm>
            <a:off x="6781800" y="2952750"/>
            <a:ext cx="2209800" cy="2051431"/>
          </a:xfrm>
          <a:prstGeom prst="rect">
            <a:avLst/>
          </a:prstGeom>
          <a:noFill/>
        </p:spPr>
      </p:pic>
      <p:pic>
        <p:nvPicPr>
          <p:cNvPr id="5124" name="Picture 4" descr="https://lh3.googleusercontent.com/vGVUqYLyCrmvgly17cZqN3ZbGTsqLuTjeAE0Lo5U1VW6cK6L48sL0D-Hcf5D7AczNXS3fK9jOmvCFdSUrR24mqvbUmLlzkLVTWrT_PVJ1KxV_csYWD-ZDZ9sbSBf3g"/>
          <p:cNvPicPr>
            <a:picLocks noChangeAspect="1" noChangeArrowheads="1"/>
          </p:cNvPicPr>
          <p:nvPr/>
        </p:nvPicPr>
        <p:blipFill>
          <a:blip r:embed="rId5"/>
          <a:srcRect/>
          <a:stretch>
            <a:fillRect/>
          </a:stretch>
        </p:blipFill>
        <p:spPr bwMode="auto">
          <a:xfrm>
            <a:off x="152400" y="3486150"/>
            <a:ext cx="2247396" cy="1500468"/>
          </a:xfrm>
          <a:prstGeom prst="rect">
            <a:avLst/>
          </a:prstGeom>
          <a:noFill/>
        </p:spPr>
      </p:pic>
      <p:pic>
        <p:nvPicPr>
          <p:cNvPr id="5126" name="Picture 6" descr="https://lh6.googleusercontent.com/ZDrtxGGoFqK3CScsd7WMnFUezaZn2_n0nL5ydmkPWxpedEoyv8pKLWFwYTVUydsVg9Dl6RltjiISs4JrkGuKVbyJdmrjs4CeNl8KcvjNgJhxdL5flFJT4zdTWzrGxQ"/>
          <p:cNvPicPr>
            <a:picLocks noChangeAspect="1" noChangeArrowheads="1"/>
          </p:cNvPicPr>
          <p:nvPr/>
        </p:nvPicPr>
        <p:blipFill>
          <a:blip r:embed="rId6"/>
          <a:srcRect/>
          <a:stretch>
            <a:fillRect/>
          </a:stretch>
        </p:blipFill>
        <p:spPr bwMode="auto">
          <a:xfrm>
            <a:off x="3352800" y="3257550"/>
            <a:ext cx="2609182" cy="1676400"/>
          </a:xfrm>
          <a:prstGeom prst="rect">
            <a:avLst/>
          </a:prstGeom>
          <a:noFill/>
        </p:spPr>
      </p:pic>
      <p:pic>
        <p:nvPicPr>
          <p:cNvPr id="5128" name="Picture 8" descr="https://lh5.googleusercontent.com/rDYRxq6guTO7a7t7_BbePjoDZAf5QpJbaFwNlddkW0lRSX7CDn-8jtNgL2_20Q5sHJzrSpWLAXMgv2vGtSUxa5r4Wc3Dj1vM0YQKecMKsNakLCw6pXvyjAorsHiQZQ"/>
          <p:cNvPicPr>
            <a:picLocks noChangeAspect="1" noChangeArrowheads="1"/>
          </p:cNvPicPr>
          <p:nvPr/>
        </p:nvPicPr>
        <p:blipFill>
          <a:blip r:embed="rId7"/>
          <a:srcRect/>
          <a:stretch>
            <a:fillRect/>
          </a:stretch>
        </p:blipFill>
        <p:spPr bwMode="auto">
          <a:xfrm>
            <a:off x="6324600" y="285750"/>
            <a:ext cx="2602611" cy="1752600"/>
          </a:xfrm>
          <a:prstGeom prst="rect">
            <a:avLst/>
          </a:prstGeom>
          <a:noFill/>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tile tx="0" ty="0" sx="100000" sy="100000" flip="none" algn="tl"/>
        </a:blipFill>
        <a:effectLst/>
      </p:bgPr>
    </p:bg>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457200" y="133350"/>
            <a:ext cx="8229600" cy="857400"/>
          </a:xfrm>
          <a:prstGeom prst="rect">
            <a:avLst/>
          </a:prstGeom>
        </p:spPr>
        <p:txBody>
          <a:bodyPr lIns="91425" tIns="91425" rIns="91425" bIns="91425" anchor="b" anchorCtr="0">
            <a:noAutofit/>
          </a:bodyPr>
          <a:lstStyle/>
          <a:p>
            <a:pPr algn="ctr"/>
            <a:r>
              <a:rPr lang="en-US" dirty="0" smtClean="0">
                <a:solidFill>
                  <a:schemeClr val="bg2">
                    <a:lumMod val="60000"/>
                    <a:lumOff val="40000"/>
                  </a:schemeClr>
                </a:solidFill>
                <a:latin typeface="Showcard Gothic" pitchFamily="82" charset="0"/>
              </a:rPr>
              <a:t>Nuclear Medicine</a:t>
            </a:r>
            <a:endParaRPr>
              <a:solidFill>
                <a:schemeClr val="bg2">
                  <a:lumMod val="60000"/>
                  <a:lumOff val="40000"/>
                </a:schemeClr>
              </a:solidFill>
              <a:latin typeface="Showcard Gothic" pitchFamily="82" charset="0"/>
            </a:endParaRPr>
          </a:p>
        </p:txBody>
      </p:sp>
      <p:sp>
        <p:nvSpPr>
          <p:cNvPr id="43" name="Shape 43"/>
          <p:cNvSpPr txBox="1">
            <a:spLocks noGrp="1"/>
          </p:cNvSpPr>
          <p:nvPr>
            <p:ph type="body" idx="1"/>
          </p:nvPr>
        </p:nvSpPr>
        <p:spPr>
          <a:xfrm>
            <a:off x="457200" y="971550"/>
            <a:ext cx="8229600" cy="3962400"/>
          </a:xfrm>
          <a:prstGeom prst="rect">
            <a:avLst/>
          </a:prstGeom>
          <a:solidFill>
            <a:srgbClr val="FFFF00"/>
          </a:solidFill>
        </p:spPr>
        <p:txBody>
          <a:bodyPr lIns="91425" tIns="91425" rIns="91425" bIns="91425" anchor="t" anchorCtr="0">
            <a:noAutofit/>
          </a:bodyPr>
          <a:lstStyle/>
          <a:p>
            <a:r>
              <a:rPr lang="en-US" sz="2800" dirty="0" smtClean="0">
                <a:solidFill>
                  <a:schemeClr val="tx2">
                    <a:lumMod val="50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One example of nuclear medicine that we all might know of or seen somewhere is radiation therapy which is used for cancer. Another one is doctors ordering pet scans. “Nuclear medicine uses </a:t>
            </a:r>
            <a:r>
              <a:rPr lang="en-US" sz="2800" dirty="0" smtClean="0">
                <a:solidFill>
                  <a:schemeClr val="tx2">
                    <a:lumMod val="50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hlinkClick r:id="rId4"/>
              </a:rPr>
              <a:t>radioactive substances</a:t>
            </a:r>
            <a:r>
              <a:rPr lang="en-US" sz="2800" dirty="0" smtClean="0">
                <a:solidFill>
                  <a:schemeClr val="tx2">
                    <a:lumMod val="50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 to image the </a:t>
            </a:r>
            <a:r>
              <a:rPr lang="en-US" sz="2800" dirty="0" smtClean="0">
                <a:solidFill>
                  <a:schemeClr val="tx2">
                    <a:lumMod val="50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hlinkClick r:id="rId5"/>
              </a:rPr>
              <a:t>body</a:t>
            </a:r>
            <a:r>
              <a:rPr lang="en-US" sz="2800" dirty="0" smtClean="0">
                <a:solidFill>
                  <a:schemeClr val="tx2">
                    <a:lumMod val="50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 and treat disease. It looks at both the physiology (functioning) and the anatomy of the body in establishing diagnosis and treatment.”(</a:t>
            </a:r>
            <a:r>
              <a:rPr lang="en-US" sz="2800" dirty="0" smtClean="0">
                <a:solidFill>
                  <a:schemeClr val="tx2">
                    <a:lumMod val="50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hlinkClick r:id="rId6"/>
              </a:rPr>
              <a:t>Craig </a:t>
            </a:r>
            <a:r>
              <a:rPr lang="en-US" sz="2800" dirty="0" err="1" smtClean="0">
                <a:solidFill>
                  <a:schemeClr val="tx2">
                    <a:lumMod val="50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hlinkClick r:id="rId6"/>
              </a:rPr>
              <a:t>Freudenrich</a:t>
            </a:r>
            <a:r>
              <a:rPr lang="en-US" sz="2800" dirty="0" smtClean="0">
                <a:solidFill>
                  <a:schemeClr val="tx2">
                    <a:lumMod val="50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hlinkClick r:id="rId6"/>
              </a:rPr>
              <a:t>, Ph.D.</a:t>
            </a:r>
            <a:r>
              <a:rPr lang="en-US" sz="2800" dirty="0" smtClean="0">
                <a:solidFill>
                  <a:schemeClr val="tx2">
                    <a:lumMod val="50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a:t>
            </a:r>
            <a:endParaRPr sz="2800">
              <a:solidFill>
                <a:schemeClr val="tx2">
                  <a:lumMod val="50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pPr algn="ctr"/>
            <a:r>
              <a:rPr lang="en-US" dirty="0" smtClean="0">
                <a:solidFill>
                  <a:schemeClr val="bg2">
                    <a:lumMod val="60000"/>
                    <a:lumOff val="40000"/>
                  </a:schemeClr>
                </a:solidFill>
                <a:latin typeface="Showcard Gothic" pitchFamily="82" charset="0"/>
              </a:rPr>
              <a:t>History of Nuclear Medicine</a:t>
            </a:r>
            <a:endParaRPr lang="en-US" dirty="0">
              <a:solidFill>
                <a:schemeClr val="bg2">
                  <a:lumMod val="60000"/>
                  <a:lumOff val="40000"/>
                </a:schemeClr>
              </a:solidFill>
              <a:latin typeface="Showcard Gothic" pitchFamily="82" charset="0"/>
            </a:endParaRPr>
          </a:p>
        </p:txBody>
      </p:sp>
      <p:sp>
        <p:nvSpPr>
          <p:cNvPr id="3" name="Text Placeholder 2"/>
          <p:cNvSpPr>
            <a:spLocks noGrp="1"/>
          </p:cNvSpPr>
          <p:nvPr>
            <p:ph type="body" idx="1"/>
          </p:nvPr>
        </p:nvSpPr>
        <p:spPr/>
        <p:txBody>
          <a:bodyPr/>
          <a:lstStyle/>
          <a:p>
            <a:r>
              <a:rPr lang="en-US" sz="1800" dirty="0" smtClean="0">
                <a:effectLst>
                  <a:outerShdw blurRad="38100" dist="38100" dir="2700000" algn="tl">
                    <a:srgbClr val="000000">
                      <a:alpha val="43137"/>
                    </a:srgbClr>
                  </a:outerShdw>
                </a:effectLst>
                <a:latin typeface="Arial Narrow" pitchFamily="34" charset="0"/>
              </a:rPr>
              <a:t>Nuclear medicine is a combination of many different things such as sciences and more. Those things include physics, chemistry, engineering, and medicine. They can’t put a pinned down date on the discovery of it. But the discovery of artificial radioactivity in 1934 and the production of radionuclide's in 1946, they pinned it between those two discoveries in stead. “Many historians consider the discovery of artificially produced radioisotopes by </a:t>
            </a:r>
            <a:r>
              <a:rPr lang="en-US" sz="1800" dirty="0" err="1" smtClean="0">
                <a:effectLst>
                  <a:outerShdw blurRad="38100" dist="38100" dir="2700000" algn="tl">
                    <a:srgbClr val="000000">
                      <a:alpha val="43137"/>
                    </a:srgbClr>
                  </a:outerShdw>
                </a:effectLst>
                <a:latin typeface="Arial Narrow" pitchFamily="34" charset="0"/>
              </a:rPr>
              <a:t>Frédéric</a:t>
            </a:r>
            <a:r>
              <a:rPr lang="en-US" sz="1800" dirty="0" smtClean="0">
                <a:effectLst>
                  <a:outerShdw blurRad="38100" dist="38100" dir="2700000" algn="tl">
                    <a:srgbClr val="000000">
                      <a:alpha val="43137"/>
                    </a:srgbClr>
                  </a:outerShdw>
                </a:effectLst>
                <a:latin typeface="Arial Narrow" pitchFamily="34" charset="0"/>
              </a:rPr>
              <a:t> Joliot-Curie and </a:t>
            </a:r>
            <a:r>
              <a:rPr lang="en-US" sz="1800" dirty="0" err="1" smtClean="0">
                <a:effectLst>
                  <a:outerShdw blurRad="38100" dist="38100" dir="2700000" algn="tl">
                    <a:srgbClr val="000000">
                      <a:alpha val="43137"/>
                    </a:srgbClr>
                  </a:outerShdw>
                </a:effectLst>
                <a:latin typeface="Arial Narrow" pitchFamily="34" charset="0"/>
              </a:rPr>
              <a:t>Irène</a:t>
            </a:r>
            <a:r>
              <a:rPr lang="en-US" sz="1800" dirty="0" smtClean="0">
                <a:effectLst>
                  <a:outerShdw blurRad="38100" dist="38100" dir="2700000" algn="tl">
                    <a:srgbClr val="000000">
                      <a:alpha val="43137"/>
                    </a:srgbClr>
                  </a:outerShdw>
                </a:effectLst>
                <a:latin typeface="Arial Narrow" pitchFamily="34" charset="0"/>
              </a:rPr>
              <a:t> Joliot-Curie in 1934 as the most significant milestone in Nuclear Medicine.”(news-medical.net) One of the first uses of nuclear medicine was used for thyroid problems. </a:t>
            </a:r>
          </a:p>
          <a:p>
            <a:endParaRPr lang="en-US" sz="1800" dirty="0">
              <a:latin typeface="Sydnie" pitchFamily="2" charset="0"/>
            </a:endParaRPr>
          </a:p>
        </p:txBody>
      </p:sp>
      <p:pic>
        <p:nvPicPr>
          <p:cNvPr id="1026" name="Picture 2" descr="https://lh4.googleusercontent.com/JkHnqQSttqenRHU8apC3JjpdU1t4bYFCRGYRvZL6aFYu8G_cBLMRhSF6ViCU3M33VT8Fz-wIGAsOIpZtHtNfWTbhP1ZS9ylOXjEPRzUqJ1ULkqy9cQm_g7KUfWo4VQ"/>
          <p:cNvPicPr>
            <a:picLocks noChangeAspect="1" noChangeArrowheads="1"/>
          </p:cNvPicPr>
          <p:nvPr/>
        </p:nvPicPr>
        <p:blipFill>
          <a:blip r:embed="rId2"/>
          <a:srcRect/>
          <a:stretch>
            <a:fillRect/>
          </a:stretch>
        </p:blipFill>
        <p:spPr bwMode="auto">
          <a:xfrm>
            <a:off x="4267200" y="3257550"/>
            <a:ext cx="4572000" cy="1744423"/>
          </a:xfrm>
          <a:prstGeom prst="rect">
            <a:avLst/>
          </a:prstGeom>
          <a:noFill/>
        </p:spPr>
      </p:pic>
      <p:pic>
        <p:nvPicPr>
          <p:cNvPr id="1028" name="Picture 4" descr="https://lh3.googleusercontent.com/4kh3o9xDQCnevDg09iJWfYGtr4yVCtoDvQBWTycDCVDPFDTgtB9uF4bahQqtzMx5C-xduMi2mPsD0NO_BrttoFGBEbrkZoOiyiBGUiiUII8Gl2JRt0vo-Ld8m8OWWw"/>
          <p:cNvPicPr>
            <a:picLocks noChangeAspect="1" noChangeArrowheads="1"/>
          </p:cNvPicPr>
          <p:nvPr/>
        </p:nvPicPr>
        <p:blipFill>
          <a:blip r:embed="rId3"/>
          <a:srcRect/>
          <a:stretch>
            <a:fillRect/>
          </a:stretch>
        </p:blipFill>
        <p:spPr bwMode="auto">
          <a:xfrm>
            <a:off x="228600" y="3562350"/>
            <a:ext cx="3581400" cy="14478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pPr algn="ctr"/>
            <a:r>
              <a:rPr lang="en-US" dirty="0" smtClean="0">
                <a:solidFill>
                  <a:schemeClr val="bg2">
                    <a:lumMod val="60000"/>
                    <a:lumOff val="40000"/>
                  </a:schemeClr>
                </a:solidFill>
                <a:latin typeface="Showcard Gothic" pitchFamily="82" charset="0"/>
              </a:rPr>
              <a:t>How it works</a:t>
            </a:r>
            <a:endParaRPr lang="en-US" dirty="0">
              <a:solidFill>
                <a:schemeClr val="bg2">
                  <a:lumMod val="60000"/>
                  <a:lumOff val="40000"/>
                </a:schemeClr>
              </a:solidFill>
              <a:latin typeface="Showcard Gothic" pitchFamily="82" charset="0"/>
            </a:endParaRPr>
          </a:p>
        </p:txBody>
      </p:sp>
      <p:sp>
        <p:nvSpPr>
          <p:cNvPr id="3" name="Text Placeholder 2"/>
          <p:cNvSpPr>
            <a:spLocks noGrp="1"/>
          </p:cNvSpPr>
          <p:nvPr>
            <p:ph type="body" idx="1"/>
          </p:nvPr>
        </p:nvSpPr>
        <p:spPr>
          <a:xfrm>
            <a:off x="457200" y="1123950"/>
            <a:ext cx="8229600" cy="3725699"/>
          </a:xfrm>
        </p:spPr>
        <p:txBody>
          <a:bodyPr/>
          <a:lstStyle/>
          <a:p>
            <a:r>
              <a:rPr lang="en-US" sz="2000" dirty="0" smtClean="0">
                <a:effectLst>
                  <a:outerShdw blurRad="38100" dist="38100" dir="2700000" algn="tl">
                    <a:srgbClr val="000000">
                      <a:alpha val="43137"/>
                    </a:srgbClr>
                  </a:outerShdw>
                </a:effectLst>
                <a:latin typeface="TI Uni" pitchFamily="49" charset="2"/>
              </a:rPr>
              <a:t>Nuclear medicine is used to look inside the human body with nuclear medicine imaging. Examples of that are Positron emission tomography (PET), Single photon emission computed tomography (SPECT), Cardiovascular imaging and Bone scanning. They all use radioactive elements to create an image. They use nuclear medicine imaging to look for aneurysms (weak spots in blood vessel walls), irregular or inadequate blood flow to various tissues, blood cell disorders and inadequate functioning of organs, examples of that are thyroid and pulmonary function deficiencies.</a:t>
            </a:r>
          </a:p>
          <a:p>
            <a:endParaRPr lang="en-US" sz="2000"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pPr algn="ctr"/>
            <a:r>
              <a:rPr lang="en-US" dirty="0" smtClean="0">
                <a:solidFill>
                  <a:schemeClr val="bg2">
                    <a:lumMod val="60000"/>
                    <a:lumOff val="40000"/>
                  </a:schemeClr>
                </a:solidFill>
                <a:latin typeface="Showcard Gothic" pitchFamily="82" charset="0"/>
              </a:rPr>
              <a:t>Benefits of Nuclear  Medicine</a:t>
            </a:r>
            <a:endParaRPr lang="en-US" dirty="0">
              <a:solidFill>
                <a:schemeClr val="bg2">
                  <a:lumMod val="60000"/>
                  <a:lumOff val="40000"/>
                </a:schemeClr>
              </a:solidFill>
              <a:latin typeface="Showcard Gothic" pitchFamily="82" charset="0"/>
            </a:endParaRPr>
          </a:p>
        </p:txBody>
      </p:sp>
      <p:sp>
        <p:nvSpPr>
          <p:cNvPr id="3" name="Text Placeholder 2"/>
          <p:cNvSpPr>
            <a:spLocks noGrp="1"/>
          </p:cNvSpPr>
          <p:nvPr>
            <p:ph type="body" idx="1"/>
          </p:nvPr>
        </p:nvSpPr>
        <p:spPr/>
        <p:txBody>
          <a:bodyPr/>
          <a:lstStyle/>
          <a:p>
            <a:r>
              <a:rPr lang="en-US" sz="2000" dirty="0" smtClean="0">
                <a:effectLst>
                  <a:outerShdw blurRad="38100" dist="38100" dir="2700000" algn="tl">
                    <a:srgbClr val="000000">
                      <a:alpha val="43137"/>
                    </a:srgbClr>
                  </a:outerShdw>
                </a:effectLst>
                <a:latin typeface="Maiandra GD" pitchFamily="34" charset="0"/>
              </a:rPr>
              <a:t>Nuclear Medicine uses safe levels of radiation. The safe levels of radiation comes from radioactive tracers. Radioactive tracers are used to provide information about the function of specific organs. It can be used to heal a overactive thyroid. Nuclear medicine helps doctors to try and find a  quick and accurate diagnose for conditions and diseases of most sorts. Which helps them try to find a way to help as early as possible for it to be more effective. The test have minimum amount of radiation and are safe. They can eliminate overactive thyroid, thyroid cancer and certain types of arthritis. Nuclear medicine is saving peoples lives a step at a time.</a:t>
            </a:r>
            <a:endParaRPr lang="en-US" sz="2000" dirty="0">
              <a:effectLst>
                <a:outerShdw blurRad="38100" dist="38100" dir="2700000" algn="tl">
                  <a:srgbClr val="000000">
                    <a:alpha val="43137"/>
                  </a:srgbClr>
                </a:outerShdw>
              </a:effectLst>
              <a:latin typeface="Maiandra GD"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style>
          <a:lnRef idx="1">
            <a:schemeClr val="accent1"/>
          </a:lnRef>
          <a:fillRef idx="2">
            <a:schemeClr val="accent1"/>
          </a:fillRef>
          <a:effectRef idx="1">
            <a:schemeClr val="accent1"/>
          </a:effectRef>
          <a:fontRef idx="minor">
            <a:schemeClr val="dk1"/>
          </a:fontRef>
        </p:style>
        <p:txBody>
          <a:bodyPr/>
          <a:lstStyle/>
          <a:p>
            <a:pPr algn="ctr"/>
            <a:r>
              <a:rPr lang="en-US" dirty="0" smtClean="0">
                <a:solidFill>
                  <a:schemeClr val="bg2">
                    <a:lumMod val="60000"/>
                    <a:lumOff val="40000"/>
                  </a:schemeClr>
                </a:solidFill>
                <a:latin typeface="Showcard Gothic" pitchFamily="82" charset="0"/>
              </a:rPr>
              <a:t>Videos</a:t>
            </a:r>
            <a:endParaRPr lang="en-US" dirty="0">
              <a:solidFill>
                <a:schemeClr val="bg2">
                  <a:lumMod val="60000"/>
                  <a:lumOff val="40000"/>
                </a:schemeClr>
              </a:solidFill>
              <a:latin typeface="Showcard Gothic" pitchFamily="82" charset="0"/>
            </a:endParaRPr>
          </a:p>
        </p:txBody>
      </p:sp>
      <p:sp>
        <p:nvSpPr>
          <p:cNvPr id="4" name="Text Placeholder 3"/>
          <p:cNvSpPr>
            <a:spLocks noGrp="1"/>
          </p:cNvSpPr>
          <p:nvPr>
            <p:ph type="body" idx="1"/>
          </p:nvPr>
        </p:nvSpPr>
        <p:spPr/>
        <p:txBody>
          <a:bodyPr/>
          <a:lstStyle/>
          <a:p>
            <a:pPr>
              <a:buFont typeface="Arial" pitchFamily="34" charset="0"/>
              <a:buChar char="•"/>
            </a:pPr>
            <a:r>
              <a:rPr lang="en-US" sz="2800" dirty="0" smtClean="0">
                <a:hlinkClick r:id="rId2"/>
              </a:rPr>
              <a:t>http://dai.ly/xgpo37</a:t>
            </a:r>
            <a:r>
              <a:rPr lang="en-US" sz="2800" dirty="0" smtClean="0"/>
              <a:t> </a:t>
            </a:r>
            <a:r>
              <a:rPr lang="en-US" sz="2000" i="1" dirty="0" smtClean="0">
                <a:solidFill>
                  <a:schemeClr val="bg2">
                    <a:lumMod val="75000"/>
                  </a:schemeClr>
                </a:solidFill>
              </a:rPr>
              <a:t>“The future of Nuclear Medicine”</a:t>
            </a:r>
          </a:p>
          <a:p>
            <a:pPr>
              <a:buFont typeface="Arial" pitchFamily="34" charset="0"/>
              <a:buChar char="•"/>
            </a:pPr>
            <a:endParaRPr lang="en-US" sz="2000" i="1" dirty="0" smtClean="0">
              <a:solidFill>
                <a:schemeClr val="bg2">
                  <a:lumMod val="75000"/>
                </a:schemeClr>
              </a:solidFill>
            </a:endParaRPr>
          </a:p>
          <a:p>
            <a:pPr>
              <a:buFont typeface="Arial" pitchFamily="34" charset="0"/>
              <a:buChar char="•"/>
            </a:pPr>
            <a:r>
              <a:rPr lang="en-US" sz="2800" dirty="0" smtClean="0">
                <a:solidFill>
                  <a:schemeClr val="bg2">
                    <a:lumMod val="75000"/>
                  </a:schemeClr>
                </a:solidFill>
                <a:hlinkClick r:id="rId3"/>
              </a:rPr>
              <a:t>http://vimeo.com/28780874</a:t>
            </a:r>
            <a:r>
              <a:rPr lang="en-US" sz="2800" dirty="0" smtClean="0">
                <a:solidFill>
                  <a:schemeClr val="bg2">
                    <a:lumMod val="75000"/>
                  </a:schemeClr>
                </a:solidFill>
              </a:rPr>
              <a:t> </a:t>
            </a:r>
            <a:r>
              <a:rPr lang="en-US" sz="2000" i="1" dirty="0" smtClean="0">
                <a:solidFill>
                  <a:schemeClr val="bg2">
                    <a:lumMod val="75000"/>
                  </a:schemeClr>
                </a:solidFill>
              </a:rPr>
              <a:t>“Nuclear Medicine”</a:t>
            </a:r>
          </a:p>
          <a:p>
            <a:endParaRPr lang="en-US" sz="2000" i="1" dirty="0" smtClean="0">
              <a:solidFill>
                <a:schemeClr val="bg2">
                  <a:lumMod val="75000"/>
                </a:schemeClr>
              </a:solidFill>
            </a:endParaRPr>
          </a:p>
          <a:p>
            <a:endParaRPr lang="en-US" sz="2000" i="1" dirty="0">
              <a:solidFill>
                <a:schemeClr val="bg2">
                  <a:lumMod val="75000"/>
                </a:schemeClr>
              </a:solidFill>
            </a:endParaRPr>
          </a:p>
        </p:txBody>
      </p:sp>
      <p:pic>
        <p:nvPicPr>
          <p:cNvPr id="5" name="Picture 4" descr="nuclear-medicine-brain.gif"/>
          <p:cNvPicPr>
            <a:picLocks noChangeAspect="1"/>
          </p:cNvPicPr>
          <p:nvPr/>
        </p:nvPicPr>
        <p:blipFill>
          <a:blip r:embed="rId4"/>
          <a:stretch>
            <a:fillRect/>
          </a:stretch>
        </p:blipFill>
        <p:spPr>
          <a:xfrm>
            <a:off x="0" y="2571751"/>
            <a:ext cx="3150972" cy="2571750"/>
          </a:xfrm>
          <a:prstGeom prst="rect">
            <a:avLst/>
          </a:prstGeom>
        </p:spPr>
      </p:pic>
      <p:pic>
        <p:nvPicPr>
          <p:cNvPr id="7" name="Picture 6" descr="Nuclear_medicine(1).jpg"/>
          <p:cNvPicPr>
            <a:picLocks noChangeAspect="1"/>
          </p:cNvPicPr>
          <p:nvPr/>
        </p:nvPicPr>
        <p:blipFill>
          <a:blip r:embed="rId5"/>
          <a:stretch>
            <a:fillRect/>
          </a:stretch>
        </p:blipFill>
        <p:spPr>
          <a:xfrm>
            <a:off x="3276600" y="2853469"/>
            <a:ext cx="3048000" cy="2290031"/>
          </a:xfrm>
          <a:prstGeom prst="rect">
            <a:avLst/>
          </a:prstGeom>
        </p:spPr>
      </p:pic>
      <p:pic>
        <p:nvPicPr>
          <p:cNvPr id="8" name="Picture 7" descr="images (1).jpg"/>
          <p:cNvPicPr>
            <a:picLocks noChangeAspect="1"/>
          </p:cNvPicPr>
          <p:nvPr/>
        </p:nvPicPr>
        <p:blipFill>
          <a:blip r:embed="rId6"/>
          <a:stretch>
            <a:fillRect/>
          </a:stretch>
        </p:blipFill>
        <p:spPr>
          <a:xfrm>
            <a:off x="0" y="1123950"/>
            <a:ext cx="762000" cy="1371600"/>
          </a:xfrm>
          <a:prstGeom prst="rect">
            <a:avLst/>
          </a:prstGeom>
        </p:spPr>
      </p:pic>
      <p:pic>
        <p:nvPicPr>
          <p:cNvPr id="9" name="Picture 8" descr="nuclear-medicine-radioactive-isotope-bone-scan-injection.jpg"/>
          <p:cNvPicPr>
            <a:picLocks noChangeAspect="1"/>
          </p:cNvPicPr>
          <p:nvPr/>
        </p:nvPicPr>
        <p:blipFill>
          <a:blip r:embed="rId7"/>
          <a:stretch>
            <a:fillRect/>
          </a:stretch>
        </p:blipFill>
        <p:spPr>
          <a:xfrm>
            <a:off x="8305800" y="1123950"/>
            <a:ext cx="838200" cy="1828800"/>
          </a:xfrm>
          <a:prstGeom prst="rect">
            <a:avLst/>
          </a:prstGeom>
        </p:spPr>
      </p:pic>
      <p:pic>
        <p:nvPicPr>
          <p:cNvPr id="6" name="Picture 5" descr="Turkheimer1(1).png"/>
          <p:cNvPicPr>
            <a:picLocks noChangeAspect="1"/>
          </p:cNvPicPr>
          <p:nvPr/>
        </p:nvPicPr>
        <p:blipFill>
          <a:blip r:embed="rId8"/>
          <a:stretch>
            <a:fillRect/>
          </a:stretch>
        </p:blipFill>
        <p:spPr>
          <a:xfrm>
            <a:off x="6464960" y="2854784"/>
            <a:ext cx="2679040" cy="2288716"/>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pPr algn="ctr"/>
            <a:r>
              <a:rPr lang="en-US" dirty="0" smtClean="0">
                <a:solidFill>
                  <a:schemeClr val="bg2">
                    <a:lumMod val="60000"/>
                    <a:lumOff val="40000"/>
                  </a:schemeClr>
                </a:solidFill>
                <a:latin typeface="Showcard Gothic" pitchFamily="82" charset="0"/>
              </a:rPr>
              <a:t>Sources</a:t>
            </a:r>
            <a:endParaRPr lang="en-US" dirty="0">
              <a:solidFill>
                <a:schemeClr val="bg2">
                  <a:lumMod val="60000"/>
                  <a:lumOff val="40000"/>
                </a:schemeClr>
              </a:solidFill>
              <a:latin typeface="Showcard Gothic" pitchFamily="82" charset="0"/>
            </a:endParaRPr>
          </a:p>
        </p:txBody>
      </p:sp>
      <p:sp>
        <p:nvSpPr>
          <p:cNvPr id="3" name="Text Placeholder 2"/>
          <p:cNvSpPr>
            <a:spLocks noGrp="1"/>
          </p:cNvSpPr>
          <p:nvPr>
            <p:ph type="body" idx="1"/>
          </p:nvPr>
        </p:nvSpPr>
        <p:spPr/>
        <p:txBody>
          <a:bodyPr/>
          <a:lstStyle/>
          <a:p>
            <a:pPr>
              <a:buFont typeface="Arial" pitchFamily="34" charset="0"/>
              <a:buChar char="•"/>
            </a:pPr>
            <a:r>
              <a:rPr lang="en-US" sz="1800" dirty="0" err="1" smtClean="0">
                <a:latin typeface="TI-92p Mini Sans" pitchFamily="2" charset="0"/>
              </a:rPr>
              <a:t>Freudenrich</a:t>
            </a:r>
            <a:r>
              <a:rPr lang="en-US" sz="1800" dirty="0" smtClean="0">
                <a:latin typeface="TI-92p Mini Sans" pitchFamily="2" charset="0"/>
              </a:rPr>
              <a:t>, Ph.D. Craig. "How Nuclear Medicine Works." </a:t>
            </a:r>
            <a:r>
              <a:rPr lang="en-US" sz="1800" i="1" dirty="0" err="1" smtClean="0">
                <a:latin typeface="TI-92p Mini Sans" pitchFamily="2" charset="0"/>
              </a:rPr>
              <a:t>HowStuffWorks</a:t>
            </a:r>
            <a:r>
              <a:rPr lang="en-US" sz="1800" dirty="0" smtClean="0">
                <a:latin typeface="TI-92p Mini Sans" pitchFamily="2" charset="0"/>
              </a:rPr>
              <a:t>. HowStuffWorks.com, 18 Oct. 2000. Web. 19 Mar. 2014.</a:t>
            </a:r>
          </a:p>
          <a:p>
            <a:pPr>
              <a:buFont typeface="Arial" pitchFamily="34" charset="0"/>
              <a:buChar char="•"/>
            </a:pPr>
            <a:r>
              <a:rPr lang="en-US" sz="1800" dirty="0" smtClean="0"/>
              <a:t>"History of Nuclear Medicine." </a:t>
            </a:r>
            <a:r>
              <a:rPr lang="en-US" sz="1800" i="1" dirty="0" smtClean="0"/>
              <a:t>History of Nuclear Medicine</a:t>
            </a:r>
            <a:r>
              <a:rPr lang="en-US" sz="1800" dirty="0" smtClean="0"/>
              <a:t>. </a:t>
            </a:r>
            <a:r>
              <a:rPr lang="en-US" sz="1800" dirty="0" err="1" smtClean="0"/>
              <a:t>N.p</a:t>
            </a:r>
            <a:r>
              <a:rPr lang="en-US" sz="1800" dirty="0" smtClean="0"/>
              <a:t>., </a:t>
            </a:r>
            <a:r>
              <a:rPr lang="en-US" sz="1800" dirty="0" err="1" smtClean="0"/>
              <a:t>n.d</a:t>
            </a:r>
            <a:r>
              <a:rPr lang="en-US" sz="1800" dirty="0" smtClean="0"/>
              <a:t>. Web. 19 Mar. 2014.</a:t>
            </a:r>
          </a:p>
          <a:p>
            <a:pPr>
              <a:buFont typeface="Arial" pitchFamily="34" charset="0"/>
              <a:buChar char="•"/>
            </a:pPr>
            <a:r>
              <a:rPr lang="en-US" sz="1800" dirty="0" smtClean="0"/>
              <a:t>"</a:t>
            </a:r>
            <a:r>
              <a:rPr lang="en-US" sz="1800" dirty="0" err="1" smtClean="0"/>
              <a:t>Ansto</a:t>
            </a:r>
            <a:r>
              <a:rPr lang="en-US" sz="1800" dirty="0" smtClean="0"/>
              <a:t>." </a:t>
            </a:r>
            <a:r>
              <a:rPr lang="en-US" sz="1800" i="1" dirty="0" smtClean="0"/>
              <a:t>Nuclear Medicine</a:t>
            </a:r>
            <a:r>
              <a:rPr lang="en-US" sz="1800" dirty="0" smtClean="0"/>
              <a:t>. </a:t>
            </a:r>
            <a:r>
              <a:rPr lang="en-US" sz="1800" dirty="0" err="1" smtClean="0"/>
              <a:t>N.p</a:t>
            </a:r>
            <a:r>
              <a:rPr lang="en-US" sz="1800" dirty="0" smtClean="0"/>
              <a:t>., </a:t>
            </a:r>
            <a:r>
              <a:rPr lang="en-US" sz="1800" dirty="0" err="1" smtClean="0"/>
              <a:t>n.d</a:t>
            </a:r>
            <a:r>
              <a:rPr lang="en-US" sz="1800" dirty="0" smtClean="0"/>
              <a:t>. Web. 19 Mar. </a:t>
            </a:r>
            <a:r>
              <a:rPr lang="en-US" sz="1800" smtClean="0"/>
              <a:t>2014.</a:t>
            </a:r>
            <a:r>
              <a:rPr lang="en-US" sz="1800" dirty="0" smtClean="0"/>
              <a:t/>
            </a:r>
            <a:br>
              <a:rPr lang="en-US" sz="1800" dirty="0" smtClean="0"/>
            </a:br>
            <a:endParaRPr lang="en-US" sz="1800" dirty="0">
              <a:latin typeface="TI-92p Mini Sans" pitchFamily="2"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western">
  <a:themeElements>
    <a:clrScheme name="Custom 424">
      <a:dk1>
        <a:srgbClr val="B0271C"/>
      </a:dk1>
      <a:lt1>
        <a:srgbClr val="FFE8BB"/>
      </a:lt1>
      <a:dk2>
        <a:srgbClr val="374252"/>
      </a:dk2>
      <a:lt2>
        <a:srgbClr val="A5BDC0"/>
      </a:lt2>
      <a:accent1>
        <a:srgbClr val="C0974D"/>
      </a:accent1>
      <a:accent2>
        <a:srgbClr val="E49C5F"/>
      </a:accent2>
      <a:accent3>
        <a:srgbClr val="5D7372"/>
      </a:accent3>
      <a:accent4>
        <a:srgbClr val="B92C00"/>
      </a:accent4>
      <a:accent5>
        <a:srgbClr val="804000"/>
      </a:accent5>
      <a:accent6>
        <a:srgbClr val="A49D80"/>
      </a:accent6>
      <a:hlink>
        <a:srgbClr val="B0271C"/>
      </a:hlink>
      <a:folHlink>
        <a:srgbClr val="5B5F6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TotalTime>
  <Words>412</Words>
  <PresentationFormat>On-screen Show (16:9)</PresentationFormat>
  <Paragraphs>18</Paragraphs>
  <Slides>7</Slides>
  <Notes>2</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western</vt:lpstr>
      <vt:lpstr>Nuclear Energy uses in medicine</vt:lpstr>
      <vt:lpstr>Nuclear Medicine</vt:lpstr>
      <vt:lpstr>History of Nuclear Medicine</vt:lpstr>
      <vt:lpstr>How it works</vt:lpstr>
      <vt:lpstr>Benefits of Nuclear  Medicine</vt:lpstr>
      <vt:lpstr>Videos</vt:lpstr>
      <vt:lpstr>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Nuclear Energy uses in medicine</dc:title>
  <cp:lastModifiedBy> </cp:lastModifiedBy>
  <cp:revision>28</cp:revision>
  <dcterms:modified xsi:type="dcterms:W3CDTF">2014-03-24T12:24:48Z</dcterms:modified>
</cp:coreProperties>
</file>