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324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369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24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556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679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843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64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9604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62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447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151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927E-200E-4AD7-AC7C-7972395D683C}" type="datetimeFigureOut">
              <a:rPr lang="en-US" smtClean="0"/>
              <a:pPr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D1AA4-5C19-4B9A-9F51-B4BD0899F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542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ncer.org/treatment/treatmentsandsideeffects/treatmenttypes/radiation/video/cancerquest-radiation-therap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chaelyamondenglish289.files.wordpress.com/2012/06/chemotherapy-and-radiation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Radiation Therapy 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7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Definition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Radiation </a:t>
            </a:r>
            <a:r>
              <a:rPr lang="en-US" dirty="0"/>
              <a:t>therapy is </a:t>
            </a:r>
            <a:r>
              <a:rPr lang="en-US" dirty="0" smtClean="0"/>
              <a:t>one of many types </a:t>
            </a:r>
            <a:r>
              <a:rPr lang="en-US" dirty="0"/>
              <a:t>of cancer </a:t>
            </a:r>
            <a:r>
              <a:rPr lang="en-US" dirty="0" smtClean="0"/>
              <a:t>treatments </a:t>
            </a:r>
            <a:r>
              <a:rPr lang="en-US" dirty="0"/>
              <a:t>that uses beams of </a:t>
            </a:r>
            <a:r>
              <a:rPr lang="en-US" dirty="0" smtClean="0"/>
              <a:t>extreme energy </a:t>
            </a:r>
            <a:r>
              <a:rPr lang="en-US" dirty="0"/>
              <a:t>to kill cancer cells. Radiation therapy </a:t>
            </a:r>
            <a:r>
              <a:rPr lang="en-US" dirty="0" smtClean="0"/>
              <a:t>gets </a:t>
            </a:r>
            <a:r>
              <a:rPr lang="en-US" dirty="0"/>
              <a:t>its power from X-rays, but the power can also come from protons or other types of energy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650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Background Info 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631" y="1951892"/>
            <a:ext cx="8229600" cy="4525963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en-US" sz="2000" dirty="0" smtClean="0"/>
              <a:t>Radiation </a:t>
            </a:r>
            <a:r>
              <a:rPr lang="en-US" sz="2000" dirty="0"/>
              <a:t>Therapy (currently referred to as Radiation Oncology) was born </a:t>
            </a:r>
            <a:r>
              <a:rPr lang="en-US" sz="2000" dirty="0" smtClean="0"/>
              <a:t>shortly after </a:t>
            </a:r>
            <a:r>
              <a:rPr lang="en-US" sz="2000" dirty="0"/>
              <a:t>the discovery of x-rays in 1895 by the German physicist Wilhelm Roentgen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The radiotherapy </a:t>
            </a:r>
            <a:r>
              <a:rPr lang="en-US" sz="2000" dirty="0" smtClean="0"/>
              <a:t>that is most authorized </a:t>
            </a:r>
            <a:r>
              <a:rPr lang="en-US" sz="2000" dirty="0"/>
              <a:t>can use </a:t>
            </a:r>
            <a:r>
              <a:rPr lang="en-US" sz="2000" dirty="0" smtClean="0"/>
              <a:t>a lot of </a:t>
            </a:r>
            <a:r>
              <a:rPr lang="en-US" sz="2000" dirty="0"/>
              <a:t>radiation, including alpha, beta, and gamma radiation. Most forms of radiation therapy can be </a:t>
            </a:r>
            <a:r>
              <a:rPr lang="en-US" sz="2000" dirty="0" smtClean="0"/>
              <a:t>categorized </a:t>
            </a:r>
            <a:r>
              <a:rPr lang="en-US" sz="2000" dirty="0"/>
              <a:t>as external or internal. External therapy </a:t>
            </a:r>
            <a:r>
              <a:rPr lang="en-US" sz="2000" dirty="0" smtClean="0"/>
              <a:t>uses some type </a:t>
            </a:r>
            <a:r>
              <a:rPr lang="en-US" sz="2000" dirty="0"/>
              <a:t>of </a:t>
            </a:r>
            <a:r>
              <a:rPr lang="en-US" sz="2000" dirty="0" smtClean="0"/>
              <a:t>source  the source to charge </a:t>
            </a:r>
            <a:r>
              <a:rPr lang="en-US" sz="2000" dirty="0"/>
              <a:t>cancers at various </a:t>
            </a:r>
            <a:r>
              <a:rPr lang="en-US" sz="2000" dirty="0" smtClean="0"/>
              <a:t>deepness </a:t>
            </a:r>
            <a:r>
              <a:rPr lang="en-US" sz="2000" dirty="0"/>
              <a:t>within the body. Internal therapy </a:t>
            </a:r>
            <a:r>
              <a:rPr lang="en-US" sz="2000" dirty="0" smtClean="0"/>
              <a:t>uses </a:t>
            </a:r>
            <a:r>
              <a:rPr lang="en-US" sz="2000" dirty="0"/>
              <a:t>the insertion of a radioactive source into some portion of the body where a cancer is located. Specialized forms of radiotherapy are also available for treatment of certain types of cancer. For example, proton therapy makes use of a beam of protons for the treatment of breast cancer, brain cancers, and rectal cancers.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600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3615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Facts 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/>
              <a:t>Radiation therapy is also known as radiotherapy, radiation treatment, x ray therapy, cobalt therapy, and electron beam therapy. </a:t>
            </a:r>
            <a:r>
              <a:rPr lang="en-US" dirty="0" smtClean="0"/>
              <a:t>Studies have </a:t>
            </a:r>
            <a:r>
              <a:rPr lang="en-US" dirty="0"/>
              <a:t>made it even more useful for patients and have cut down on some of </a:t>
            </a:r>
            <a:r>
              <a:rPr lang="en-US" dirty="0" smtClean="0"/>
              <a:t>the nasty side </a:t>
            </a:r>
            <a:r>
              <a:rPr lang="en-US" dirty="0"/>
              <a:t>effects. Radioactive implants allow delivery of radiation to </a:t>
            </a:r>
            <a:r>
              <a:rPr lang="en-US" dirty="0" smtClean="0"/>
              <a:t>restrict </a:t>
            </a:r>
            <a:r>
              <a:rPr lang="en-US" dirty="0"/>
              <a:t>areas, with less injury to surrounding tissues than radiation from an external source that must pass through those tissues. Proton radiation also causes less injury to surrounding tissues than </a:t>
            </a:r>
            <a:r>
              <a:rPr lang="en-US" dirty="0" smtClean="0"/>
              <a:t>accustomed photon </a:t>
            </a:r>
            <a:r>
              <a:rPr lang="en-US" dirty="0"/>
              <a:t>radiation because proton rays can be more tightly focused. </a:t>
            </a:r>
            <a:r>
              <a:rPr lang="en-US" dirty="0" smtClean="0"/>
              <a:t>New research </a:t>
            </a:r>
            <a:r>
              <a:rPr lang="en-US" dirty="0"/>
              <a:t>with </a:t>
            </a:r>
            <a:r>
              <a:rPr lang="en-US" dirty="0" err="1"/>
              <a:t>radioimmunotherapy</a:t>
            </a:r>
            <a:r>
              <a:rPr lang="en-US" dirty="0"/>
              <a:t> and neutron capture therapy may provide ways to direct radiation </a:t>
            </a:r>
            <a:r>
              <a:rPr lang="en-US" dirty="0" smtClean="0"/>
              <a:t>only at </a:t>
            </a:r>
            <a:r>
              <a:rPr lang="en-US" dirty="0"/>
              <a:t>cancer cells, and in the case of </a:t>
            </a:r>
            <a:r>
              <a:rPr lang="en-US" dirty="0" err="1"/>
              <a:t>radioimmunotherapy</a:t>
            </a:r>
            <a:r>
              <a:rPr lang="en-US" dirty="0"/>
              <a:t>, to cancer cells that have spread </a:t>
            </a:r>
            <a:r>
              <a:rPr lang="en-US" dirty="0" smtClean="0"/>
              <a:t>throughout </a:t>
            </a:r>
            <a:r>
              <a:rPr lang="en-US" dirty="0"/>
              <a:t>the body.</a:t>
            </a:r>
          </a:p>
        </p:txBody>
      </p:sp>
    </p:spTree>
    <p:extLst>
      <p:ext uri="{BB962C8B-B14F-4D97-AF65-F5344CB8AC3E}">
        <p14:creationId xmlns:p14="http://schemas.microsoft.com/office/powerpoint/2010/main" xmlns="" val="211276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s://edc2.healthtap.com/ht-staging/user_answer/reference_image/3375/large/treatment_with_radiation_therapy.jpeg?13866705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3588" y="0"/>
            <a:ext cx="5913141" cy="393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encrypted-tbn3.gstatic.com/images?q=tbn:ANd9GcQ9ze1xrQ1MHNEonmMCz7TCYRihR1xnX1L7xwD2QOT0D01EiM2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419"/>
            <a:ext cx="321945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1.gstatic.com/images?q=tbn:ANd9GcTexuzvgf9aRI0i72KZI3nmfQqUrWPaiC507zM_Tp1CDFF2PHu73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46" y="1415806"/>
            <a:ext cx="3254305" cy="216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rsc.org/images/b911313b-400-FOR-TRIDION_tcm18-1648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22715"/>
            <a:ext cx="3810000" cy="292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otl.stanford.edu/lagan/12162/fig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2358" y="3932239"/>
            <a:ext cx="3761642" cy="291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beasurvivoravera.com/wp-content/uploads/2012/04/RadRxbreast-alignmark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581399"/>
            <a:ext cx="3213588" cy="167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martinieffect.files.wordpress.com/2010/11/radiomachin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5241323"/>
            <a:ext cx="2069122" cy="161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35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Link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Radiation 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527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133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"Advantages of stereotactic body radiation therapy remain questionable." </a:t>
            </a:r>
            <a:r>
              <a:rPr lang="en-US" i="1" dirty="0"/>
              <a:t>Reuters Health - The Doctor's Channel Daily Newscast</a:t>
            </a:r>
            <a:r>
              <a:rPr lang="en-US" dirty="0"/>
              <a:t> 2011. </a:t>
            </a:r>
            <a:r>
              <a:rPr lang="en-US" i="1" dirty="0"/>
              <a:t>Student Resources in Context</a:t>
            </a:r>
            <a:r>
              <a:rPr lang="en-US" dirty="0"/>
              <a:t>. Web. 23 Mar. 2014.</a:t>
            </a:r>
          </a:p>
        </p:txBody>
      </p:sp>
      <p:sp>
        <p:nvSpPr>
          <p:cNvPr id="3" name="Rectangle 2"/>
          <p:cNvSpPr/>
          <p:nvPr/>
        </p:nvSpPr>
        <p:spPr>
          <a:xfrm>
            <a:off x="1981200" y="2286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400" dirty="0" smtClean="0">
                <a:latin typeface="Arial Black" panose="020B0A04020102020204" pitchFamily="34" charset="0"/>
              </a:rPr>
              <a:t>  Work Cited </a:t>
            </a:r>
            <a:endParaRPr lang="en-US" sz="4400" dirty="0">
              <a:latin typeface="Arial Black" panose="020B0A040201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8923" y="11430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Mayo Clinic</a:t>
            </a:r>
            <a:r>
              <a:rPr lang="en-US" dirty="0"/>
              <a:t>. Mayo Foundation for Medical Education and Research, 1998. Web. 23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    Mar. 2014. &lt;http://www.mayoclinic.org/tests-procedures/radiation-therapy/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    basics/definition/prc-20014327&gt;.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305693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"Radiation therapy." </a:t>
            </a:r>
            <a:r>
              <a:rPr lang="en-US" i="1" dirty="0"/>
              <a:t>World of Health</a:t>
            </a:r>
            <a:r>
              <a:rPr lang="en-US" dirty="0"/>
              <a:t>. Gale, 2000. </a:t>
            </a:r>
            <a:r>
              <a:rPr lang="en-US" i="1" dirty="0"/>
              <a:t>Student Resources in Context</a:t>
            </a:r>
            <a:r>
              <a:rPr lang="en-US" dirty="0"/>
              <a:t>. Web. 23 Mar. 2014.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3810000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The History of Radiation Therapy</a:t>
            </a:r>
            <a:r>
              <a:rPr lang="en-US" dirty="0"/>
              <a:t>. University of California, San Diego., </a:t>
            </a:r>
            <a:r>
              <a:rPr lang="en-US" dirty="0" err="1"/>
              <a:t>n.d.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    Web. 23 Mar. 2014. &lt;http://radonc.ucsd.edu/patient-info/Pages/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     history-radition-therapy.aspx&gt;.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" y="48006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"Radiotherapy." </a:t>
            </a:r>
            <a:r>
              <a:rPr lang="en-US" i="1" dirty="0"/>
              <a:t>UXL Science</a:t>
            </a:r>
            <a:r>
              <a:rPr lang="en-US" dirty="0"/>
              <a:t>. U*X*L, 2008. </a:t>
            </a:r>
            <a:r>
              <a:rPr lang="en-US" i="1" dirty="0"/>
              <a:t>Student Resources in Context</a:t>
            </a:r>
            <a:r>
              <a:rPr lang="en-US" dirty="0"/>
              <a:t>. Web. 23 Mar. 2014.</a:t>
            </a:r>
          </a:p>
        </p:txBody>
      </p:sp>
    </p:spTree>
    <p:extLst>
      <p:ext uri="{BB962C8B-B14F-4D97-AF65-F5344CB8AC3E}">
        <p14:creationId xmlns:p14="http://schemas.microsoft.com/office/powerpoint/2010/main" xmlns="" val="141598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134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Radiation Therapy </vt:lpstr>
      <vt:lpstr>Definition </vt:lpstr>
      <vt:lpstr>Background Info </vt:lpstr>
      <vt:lpstr>Facts </vt:lpstr>
      <vt:lpstr>Slide 5</vt:lpstr>
      <vt:lpstr>Video Link 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Therapy</dc:title>
  <dc:creator>Deborah Wilson</dc:creator>
  <cp:lastModifiedBy> </cp:lastModifiedBy>
  <cp:revision>9</cp:revision>
  <dcterms:created xsi:type="dcterms:W3CDTF">2014-03-23T20:50:43Z</dcterms:created>
  <dcterms:modified xsi:type="dcterms:W3CDTF">2014-03-25T11:58:41Z</dcterms:modified>
</cp:coreProperties>
</file>