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0" r:id="rId6"/>
    <p:sldId id="264" r:id="rId7"/>
    <p:sldId id="261" r:id="rId8"/>
    <p:sldId id="262" r:id="rId9"/>
    <p:sldId id="263"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charset="-128"/>
        <a:cs typeface="+mn-cs"/>
      </a:defRPr>
    </a:lvl5pPr>
    <a:lvl6pPr marL="2286000" algn="l" defTabSz="914400" rtl="0" eaLnBrk="1" latinLnBrk="0" hangingPunct="1">
      <a:defRPr kern="1200">
        <a:solidFill>
          <a:schemeClr val="tx1"/>
        </a:solidFill>
        <a:latin typeface="Arial" pitchFamily="34" charset="0"/>
        <a:ea typeface="ＭＳ Ｐゴシック" charset="-128"/>
        <a:cs typeface="+mn-cs"/>
      </a:defRPr>
    </a:lvl6pPr>
    <a:lvl7pPr marL="2743200" algn="l" defTabSz="914400" rtl="0" eaLnBrk="1" latinLnBrk="0" hangingPunct="1">
      <a:defRPr kern="1200">
        <a:solidFill>
          <a:schemeClr val="tx1"/>
        </a:solidFill>
        <a:latin typeface="Arial" pitchFamily="34" charset="0"/>
        <a:ea typeface="ＭＳ Ｐゴシック" charset="-128"/>
        <a:cs typeface="+mn-cs"/>
      </a:defRPr>
    </a:lvl7pPr>
    <a:lvl8pPr marL="3200400" algn="l" defTabSz="914400" rtl="0" eaLnBrk="1" latinLnBrk="0" hangingPunct="1">
      <a:defRPr kern="1200">
        <a:solidFill>
          <a:schemeClr val="tx1"/>
        </a:solidFill>
        <a:latin typeface="Arial" pitchFamily="34" charset="0"/>
        <a:ea typeface="ＭＳ Ｐゴシック" charset="-128"/>
        <a:cs typeface="+mn-cs"/>
      </a:defRPr>
    </a:lvl8pPr>
    <a:lvl9pPr marL="3657600" algn="l" defTabSz="914400" rtl="0" eaLnBrk="1" latinLnBrk="0" hangingPunct="1">
      <a:defRPr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0D4C893-B838-4527-AE94-D2AE325BC0CC}" type="datetimeFigureOut">
              <a:rPr lang="en-US"/>
              <a:pPr/>
              <a:t>3/21/2014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82A031A-A4BB-45AB-B3A9-A792065E31D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8686882-4FD1-4682-8751-B73DEBFC0554}" type="datetimeFigureOut">
              <a:rPr lang="en-US"/>
              <a:pPr/>
              <a:t>3/21/2014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0BD55DB-697C-4D68-9190-BEB4B81EA2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EDA4A7C-8B10-49D4-BC21-F2C5AA8DEBA4}" type="datetimeFigureOut">
              <a:rPr lang="en-US"/>
              <a:pPr/>
              <a:t>3/21/2014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12F0C32-DDD0-458D-A599-E8D374D4FE4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2625F91-8073-4A4E-94FE-651453956C8D}" type="datetimeFigureOut">
              <a:rPr lang="en-US"/>
              <a:pPr/>
              <a:t>3/21/2014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FE53A15-6510-46B7-9958-F951806B3A5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E4B2DCB-7C20-480F-8965-DDD35152D0D0}" type="datetimeFigureOut">
              <a:rPr lang="en-US"/>
              <a:pPr/>
              <a:t>3/21/2014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01BA375-4EED-4ED2-A237-612F2BDF1B0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7498C871-F2AD-4210-86F7-D6B0FEC1FCD9}" type="datetimeFigureOut">
              <a:rPr lang="en-US"/>
              <a:pPr/>
              <a:t>3/21/2014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694DB06-74DC-491C-AED3-E0BE039D609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4AF21B79-4A69-4A8A-B733-BB9DBC887699}" type="datetimeFigureOut">
              <a:rPr lang="en-US"/>
              <a:pPr/>
              <a:t>3/21/2014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F3E76AE-0982-4208-B32E-8256F6FCAF1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7645E2D7-6A77-4EB3-8BE4-B69DAC7607F9}" type="datetimeFigureOut">
              <a:rPr lang="en-US"/>
              <a:pPr/>
              <a:t>3/21/2014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AF0865-0AEA-42F9-8B7F-0F1F4A6A6DE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DC2CF83-898A-4ED4-8C28-5ACFFCDDBECB}" type="datetimeFigureOut">
              <a:rPr lang="en-US"/>
              <a:pPr/>
              <a:t>3/21/2014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6B2D8760-4115-4A59-806A-BE2BF708319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F5C18D8A-AF3F-4FE6-A129-70D5BA95B3FB}" type="datetimeFigureOut">
              <a:rPr lang="en-US"/>
              <a:pPr/>
              <a:t>3/21/2014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7BCC9A4-2D26-4B75-98A1-F5A1E6A59C7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7095C9D-0755-4E95-838F-9ED581301265}" type="datetimeFigureOut">
              <a:rPr lang="en-US"/>
              <a:pPr/>
              <a:t>3/21/2014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55A484A-38FC-48DD-8066-B357F3B9862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D3221EAC-AD78-4010-A424-CB038BC7409D}" type="datetimeFigureOut">
              <a:rPr lang="en-US"/>
              <a:pPr/>
              <a:t>3/21/2014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41EF736-B8B7-49BC-9CAF-319CCD31580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charset="0"/>
          <a:ea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ttps://s3.amazonaws.com/s3-p.animoto.com/Image/zIjlrmmd31M7dSpKOh1jng/l.jpg"/>
          <p:cNvPicPr>
            <a:picLocks noChangeAspect="1" noChangeArrowheads="1"/>
          </p:cNvPicPr>
          <p:nvPr/>
        </p:nvPicPr>
        <p:blipFill>
          <a:blip r:embed="rId2"/>
          <a:srcRect/>
          <a:stretch>
            <a:fillRect/>
          </a:stretch>
        </p:blipFill>
        <p:spPr bwMode="auto">
          <a:xfrm>
            <a:off x="0" y="6350"/>
            <a:ext cx="9144000" cy="6858000"/>
          </a:xfrm>
          <a:prstGeom prst="rect">
            <a:avLst/>
          </a:prstGeom>
          <a:noFill/>
          <a:ln w="9525">
            <a:noFill/>
            <a:miter lim="800000"/>
            <a:headEnd/>
            <a:tailEnd/>
          </a:ln>
        </p:spPr>
      </p:pic>
      <p:sp>
        <p:nvSpPr>
          <p:cNvPr id="13314" name="Title 1"/>
          <p:cNvSpPr>
            <a:spLocks noGrp="1"/>
          </p:cNvSpPr>
          <p:nvPr>
            <p:ph type="ctrTitle"/>
          </p:nvPr>
        </p:nvSpPr>
        <p:spPr>
          <a:xfrm>
            <a:off x="762000" y="457200"/>
            <a:ext cx="7772400" cy="1470025"/>
          </a:xfrm>
        </p:spPr>
        <p:txBody>
          <a:bodyPr/>
          <a:lstStyle/>
          <a:p>
            <a:pPr eaLnBrk="1" hangingPunct="1"/>
            <a:r>
              <a:rPr lang="en-US" sz="6000" smtClean="0">
                <a:solidFill>
                  <a:schemeClr val="bg1"/>
                </a:solidFill>
                <a:ea typeface="ＭＳ Ｐゴシック" charset="-128"/>
              </a:rPr>
              <a:t>Atomic Bombs</a:t>
            </a:r>
          </a:p>
        </p:txBody>
      </p:sp>
      <p:sp>
        <p:nvSpPr>
          <p:cNvPr id="3" name="Subtitle 2"/>
          <p:cNvSpPr>
            <a:spLocks noGrp="1"/>
          </p:cNvSpPr>
          <p:nvPr>
            <p:ph type="subTitle" idx="1"/>
          </p:nvPr>
        </p:nvSpPr>
        <p:spPr>
          <a:xfrm>
            <a:off x="1219200" y="4343400"/>
            <a:ext cx="6400800" cy="1752600"/>
          </a:xfrm>
        </p:spPr>
        <p:txBody>
          <a:bodyPr rtlCol="0">
            <a:normAutofit/>
          </a:bodyPr>
          <a:lstStyle/>
          <a:p>
            <a:pPr eaLnBrk="1" fontAlgn="auto" hangingPunct="1">
              <a:spcAft>
                <a:spcPts val="0"/>
              </a:spcAft>
              <a:defRPr/>
            </a:pPr>
            <a:r>
              <a:rPr lang="en-US" dirty="0" smtClean="0">
                <a:solidFill>
                  <a:srgbClr val="FFFFFF"/>
                </a:solidFill>
                <a:ea typeface="+mn-ea"/>
              </a:rPr>
              <a:t>The first ones ever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Content Placeholder 5"/>
          <p:cNvPicPr>
            <a:picLocks noGrp="1" noChangeAspect="1"/>
          </p:cNvPicPr>
          <p:nvPr>
            <p:ph idx="1"/>
          </p:nvPr>
        </p:nvPicPr>
        <p:blipFill>
          <a:blip r:embed="rId2"/>
          <a:srcRect t="11761" b="16603"/>
          <a:stretch>
            <a:fillRect/>
          </a:stretch>
        </p:blipFill>
        <p:spPr>
          <a:xfrm>
            <a:off x="0" y="-150813"/>
            <a:ext cx="9144000" cy="7519988"/>
          </a:xfrm>
        </p:spPr>
      </p:pic>
      <p:sp>
        <p:nvSpPr>
          <p:cNvPr id="22530" name="Title 1"/>
          <p:cNvSpPr>
            <a:spLocks noGrp="1"/>
          </p:cNvSpPr>
          <p:nvPr>
            <p:ph type="title"/>
          </p:nvPr>
        </p:nvSpPr>
        <p:spPr>
          <a:xfrm>
            <a:off x="457200" y="3657600"/>
            <a:ext cx="8229600" cy="1173163"/>
          </a:xfrm>
        </p:spPr>
        <p:txBody>
          <a:bodyPr/>
          <a:lstStyle/>
          <a:p>
            <a:pPr eaLnBrk="1" hangingPunct="1"/>
            <a:r>
              <a:rPr lang="en-US" smtClean="0">
                <a:solidFill>
                  <a:srgbClr val="FF0000"/>
                </a:solidFill>
                <a:ea typeface="ＭＳ Ｐゴシック" charset="-128"/>
              </a:rPr>
              <a:t>And The War Was 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ttps://s3.amazonaws.com/s3-p.animoto.com/Image/ZZ1sZi6RpMUujyXzl4yWaw/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172" name="Content Placeholder 2"/>
          <p:cNvSpPr>
            <a:spLocks noGrp="1"/>
          </p:cNvSpPr>
          <p:nvPr>
            <p:ph idx="1"/>
          </p:nvPr>
        </p:nvSpPr>
        <p:spPr>
          <a:xfrm>
            <a:off x="457200" y="1341438"/>
            <a:ext cx="8229600" cy="5516562"/>
          </a:xfrm>
        </p:spPr>
        <p:txBody>
          <a:bodyPr/>
          <a:lstStyle/>
          <a:p>
            <a:pPr eaLnBrk="1" hangingPunct="1">
              <a:buFont typeface="Arial" charset="0"/>
              <a:buChar char="•"/>
              <a:defRPr/>
            </a:pPr>
            <a:r>
              <a:rPr lang="en-US" sz="4000" dirty="0">
                <a:solidFill>
                  <a:schemeClr val="accent6">
                    <a:lumMod val="75000"/>
                  </a:schemeClr>
                </a:solidFill>
              </a:rPr>
              <a:t>On August 6, 1945, the United States used a massive, atomic weapon against Hiroshima, Japan. This atomic bomb, the equivalent of 20,000 tons of TNT, flattened the city, killing tens of thousands of civilians.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ttps://s3.amazonaws.com/s3-p.animoto.com/Image/kyso25eQeNbiLzKC71JxZQ/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362" name="Content Placeholder 2"/>
          <p:cNvSpPr>
            <a:spLocks noGrp="1"/>
          </p:cNvSpPr>
          <p:nvPr>
            <p:ph idx="1"/>
          </p:nvPr>
        </p:nvSpPr>
        <p:spPr>
          <a:xfrm>
            <a:off x="457200" y="381000"/>
            <a:ext cx="8229600" cy="5745163"/>
          </a:xfrm>
        </p:spPr>
        <p:txBody>
          <a:bodyPr/>
          <a:lstStyle/>
          <a:p>
            <a:pPr eaLnBrk="1" hangingPunct="1"/>
            <a:r>
              <a:rPr lang="en-US" sz="3600" smtClean="0">
                <a:solidFill>
                  <a:srgbClr val="FF0000"/>
                </a:solidFill>
                <a:ea typeface="ＭＳ Ｐゴシック" charset="-128"/>
              </a:rPr>
              <a:t>While the people of Japan tried to comprehend the devastation in Hiroshima, the United States was preparing a second bombing mission but in Nagasaki. The second run was not delayed in order to give Japan time to surrender, but was waiting only for a sufficient amount of plutonium-239 for the atomic bomb. On August 9, 1945 only three days after.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ttps://s3.amazonaws.com/s3-p.animoto.com/Image/glBazWm58mAx10An4B5DnQ/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s://s3.amazonaws.com/s3-p.animoto.com/Image/nbBrWtzfFRgQg8EQOS1v5A/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7410" name="Title 1"/>
          <p:cNvSpPr>
            <a:spLocks noGrp="1"/>
          </p:cNvSpPr>
          <p:nvPr>
            <p:ph type="title"/>
          </p:nvPr>
        </p:nvSpPr>
        <p:spPr>
          <a:xfrm>
            <a:off x="381000" y="533400"/>
            <a:ext cx="8229600" cy="1143000"/>
          </a:xfrm>
        </p:spPr>
        <p:txBody>
          <a:bodyPr/>
          <a:lstStyle/>
          <a:p>
            <a:pPr eaLnBrk="1" hangingPunct="1"/>
            <a:r>
              <a:rPr lang="en-US" sz="5400" smtClean="0">
                <a:solidFill>
                  <a:srgbClr val="4F81BD"/>
                </a:solidFill>
                <a:ea typeface="ＭＳ Ｐゴシック" charset="-128"/>
              </a:rPr>
              <a:t>Little Boy:</a:t>
            </a:r>
          </a:p>
        </p:txBody>
      </p:sp>
      <p:sp>
        <p:nvSpPr>
          <p:cNvPr id="17411" name="Content Placeholder 2"/>
          <p:cNvSpPr>
            <a:spLocks noGrp="1"/>
          </p:cNvSpPr>
          <p:nvPr>
            <p:ph idx="1"/>
          </p:nvPr>
        </p:nvSpPr>
        <p:spPr>
          <a:xfrm>
            <a:off x="533400" y="1831975"/>
            <a:ext cx="8229600" cy="5059363"/>
          </a:xfrm>
        </p:spPr>
        <p:txBody>
          <a:bodyPr/>
          <a:lstStyle/>
          <a:p>
            <a:pPr eaLnBrk="1" hangingPunct="1"/>
            <a:r>
              <a:rPr lang="en-US" sz="2800" smtClean="0">
                <a:solidFill>
                  <a:schemeClr val="accent1"/>
                </a:solidFill>
                <a:ea typeface="ＭＳ Ｐゴシック" charset="-128"/>
              </a:rPr>
              <a:t>At 8:15 in the morning, and it exploded 2,000 feet above Hiroshima, and was created using uranium-235, a radioactive isotope of uranium. This bomb a product of $2 billion of research, had never been tested. Nor had any atomic bomb yet been dropped from a plane. Some scientists and politicians pushed for not warning Japan of the bombing in case the bomb malfunctioned. And was dropped on Hiroshima.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upload.wikimedia.org/wikipedia/commons/6/6a/Little_boy.jpg"/>
          <p:cNvPicPr>
            <a:picLocks noChangeAspect="1" noChangeArrowheads="1"/>
          </p:cNvPicPr>
          <p:nvPr/>
        </p:nvPicPr>
        <p:blipFill>
          <a:blip r:embed="rId2"/>
          <a:srcRect/>
          <a:stretch>
            <a:fillRect/>
          </a:stretch>
        </p:blipFill>
        <p:spPr bwMode="auto">
          <a:xfrm>
            <a:off x="0" y="0"/>
            <a:ext cx="9159875" cy="6858000"/>
          </a:xfrm>
          <a:prstGeom prst="rect">
            <a:avLst/>
          </a:prstGeom>
          <a:noFill/>
          <a:ln w="9525">
            <a:noFill/>
            <a:miter lim="800000"/>
            <a:headEnd/>
            <a:tailEnd/>
          </a:ln>
        </p:spPr>
      </p:pic>
      <p:sp>
        <p:nvSpPr>
          <p:cNvPr id="18434" name="Title 1"/>
          <p:cNvSpPr>
            <a:spLocks noGrp="1"/>
          </p:cNvSpPr>
          <p:nvPr>
            <p:ph type="title"/>
          </p:nvPr>
        </p:nvSpPr>
        <p:spPr>
          <a:xfrm>
            <a:off x="457200" y="152400"/>
            <a:ext cx="8229600" cy="1143000"/>
          </a:xfrm>
        </p:spPr>
        <p:txBody>
          <a:bodyPr/>
          <a:lstStyle/>
          <a:p>
            <a:pPr eaLnBrk="1" hangingPunct="1"/>
            <a:r>
              <a:rPr lang="en-US" smtClean="0">
                <a:solidFill>
                  <a:srgbClr val="FF0000"/>
                </a:solidFill>
                <a:ea typeface="ＭＳ Ｐゴシック" charset="-128"/>
              </a:rPr>
              <a:t>Fat Man</a:t>
            </a:r>
          </a:p>
        </p:txBody>
      </p:sp>
      <p:sp>
        <p:nvSpPr>
          <p:cNvPr id="6148" name="Content Placeholder 2"/>
          <p:cNvSpPr>
            <a:spLocks noGrp="1"/>
          </p:cNvSpPr>
          <p:nvPr>
            <p:ph idx="1"/>
          </p:nvPr>
        </p:nvSpPr>
        <p:spPr>
          <a:xfrm>
            <a:off x="381000" y="1447800"/>
            <a:ext cx="8229600" cy="4525963"/>
          </a:xfrm>
        </p:spPr>
        <p:txBody>
          <a:bodyPr/>
          <a:lstStyle/>
          <a:p>
            <a:pPr eaLnBrk="1" hangingPunct="1"/>
            <a:r>
              <a:rPr lang="en-US" sz="2800" smtClean="0">
                <a:solidFill>
                  <a:srgbClr val="FF0000"/>
                </a:solidFill>
                <a:ea typeface="ＭＳ Ｐゴシック" charset="-128"/>
              </a:rPr>
              <a:t>At 11:02 a.m., the atomic bomb, "Fat Man," was dropped over Nagasaki. The atomic bomb exploded 1,650 feet above the city. Approximately 40 percent of Nagasaki was destroyed. Luckily for many civilians living in Nagasaki, though this atomic bomb was considered much stronger than the one exploded over Hiroshima, the terrain of Nagasaki prevented the bomb from doing as much damage. Yet the decimation was still great. With a population of 270,000, approximately 70,000 people died by the end of the year.</a:t>
            </a:r>
          </a:p>
          <a:p>
            <a:pPr eaLnBrk="1" hangingPunct="1"/>
            <a:endParaRPr lang="en-US" smtClean="0">
              <a:ea typeface="ＭＳ Ｐゴシック" charset="-128"/>
            </a:endParaRPr>
          </a:p>
          <a:p>
            <a:pPr eaLnBrk="1" hangingPunct="1"/>
            <a:endParaRPr lang="en-US" smtClean="0">
              <a:solidFill>
                <a:srgbClr val="558ED5"/>
              </a:solidFill>
              <a:ea typeface="ＭＳ Ｐゴシック" charset="-128"/>
            </a:endParaRPr>
          </a:p>
          <a:p>
            <a:pPr eaLnBrk="1" hangingPunct="1"/>
            <a:endParaRPr lang="en-US" smtClean="0">
              <a:ea typeface="ＭＳ Ｐゴシック"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ttps://s3.amazonaws.com/s3-p.animoto.com/Image/bz1tOlrNmLW16cdU0WHoBA/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8" name="Title 1"/>
          <p:cNvSpPr>
            <a:spLocks noGrp="1"/>
          </p:cNvSpPr>
          <p:nvPr>
            <p:ph type="title"/>
          </p:nvPr>
        </p:nvSpPr>
        <p:spPr>
          <a:xfrm>
            <a:off x="381000" y="762000"/>
            <a:ext cx="8229600" cy="1143000"/>
          </a:xfrm>
        </p:spPr>
        <p:txBody>
          <a:bodyPr/>
          <a:lstStyle/>
          <a:p>
            <a:pPr eaLnBrk="1" hangingPunct="1"/>
            <a:r>
              <a:rPr lang="en-US" sz="5400" smtClean="0">
                <a:solidFill>
                  <a:srgbClr val="31859C"/>
                </a:solidFill>
                <a:ea typeface="ＭＳ Ｐゴシック" charset="-128"/>
              </a:rPr>
              <a:t>Survivor</a:t>
            </a:r>
          </a:p>
        </p:txBody>
      </p:sp>
      <p:sp>
        <p:nvSpPr>
          <p:cNvPr id="8196" name="Content Placeholder 2"/>
          <p:cNvSpPr>
            <a:spLocks noGrp="1"/>
          </p:cNvSpPr>
          <p:nvPr>
            <p:ph idx="1"/>
          </p:nvPr>
        </p:nvSpPr>
        <p:spPr>
          <a:xfrm>
            <a:off x="457200" y="2057400"/>
            <a:ext cx="8229600" cy="4495800"/>
          </a:xfrm>
        </p:spPr>
        <p:txBody>
          <a:bodyPr/>
          <a:lstStyle/>
          <a:p>
            <a:pPr eaLnBrk="1" hangingPunct="1"/>
            <a:r>
              <a:rPr lang="en-US" altLang="en-US" smtClean="0">
                <a:solidFill>
                  <a:srgbClr val="31859C"/>
                </a:solidFill>
                <a:ea typeface="ＭＳ Ｐゴシック" charset="-128"/>
              </a:rPr>
              <a:t>“</a:t>
            </a:r>
            <a:r>
              <a:rPr lang="en-US" smtClean="0">
                <a:solidFill>
                  <a:srgbClr val="31859C"/>
                </a:solidFill>
                <a:ea typeface="ＭＳ Ｐゴシック" charset="-128"/>
              </a:rPr>
              <a:t>I saw the atom bomb. I was four then. I remember the cicadas chirping. The atom bomb was the last thing that happened in the war and no more bad things have happened since then, but I don't have my Mummy any more. So even if it isn't bad any more, I'm not happy.</a:t>
            </a:r>
            <a:r>
              <a:rPr lang="en-US" altLang="en-US" smtClean="0">
                <a:solidFill>
                  <a:srgbClr val="31859C"/>
                </a:solidFill>
                <a:ea typeface="ＭＳ Ｐゴシック" charset="-128"/>
              </a:rPr>
              <a:t>”</a:t>
            </a:r>
            <a:r>
              <a:rPr lang="en-US" smtClean="0">
                <a:solidFill>
                  <a:srgbClr val="31859C"/>
                </a:solidFill>
                <a:ea typeface="ＭＳ Ｐゴシック" charset="-128"/>
              </a:rPr>
              <a:t> -Kayano Nagai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s://s3.amazonaws.com/s3-p.animoto.com/Image/auSP4TsyiFDElz1yU4HDnA/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2" name="Title 1"/>
          <p:cNvSpPr>
            <a:spLocks noGrp="1"/>
          </p:cNvSpPr>
          <p:nvPr>
            <p:ph type="title"/>
          </p:nvPr>
        </p:nvSpPr>
        <p:spPr>
          <a:xfrm>
            <a:off x="228600" y="304800"/>
            <a:ext cx="8229600" cy="1143000"/>
          </a:xfrm>
        </p:spPr>
        <p:txBody>
          <a:bodyPr/>
          <a:lstStyle/>
          <a:p>
            <a:pPr eaLnBrk="1" hangingPunct="1"/>
            <a:r>
              <a:rPr lang="en-US" sz="5400" smtClean="0">
                <a:solidFill>
                  <a:srgbClr val="604A7B"/>
                </a:solidFill>
                <a:ea typeface="ＭＳ Ｐゴシック" charset="-128"/>
              </a:rPr>
              <a:t>   Did you know?</a:t>
            </a:r>
          </a:p>
        </p:txBody>
      </p:sp>
      <p:sp>
        <p:nvSpPr>
          <p:cNvPr id="9219" name="Content Placeholder 2"/>
          <p:cNvSpPr>
            <a:spLocks noGrp="1"/>
          </p:cNvSpPr>
          <p:nvPr>
            <p:ph idx="1"/>
          </p:nvPr>
        </p:nvSpPr>
        <p:spPr/>
        <p:txBody>
          <a:bodyPr/>
          <a:lstStyle/>
          <a:p>
            <a:pPr eaLnBrk="1" hangingPunct="1"/>
            <a:r>
              <a:rPr lang="en-US" i="1" smtClean="0">
                <a:solidFill>
                  <a:srgbClr val="604A7B"/>
                </a:solidFill>
                <a:ea typeface="ＭＳ Ｐゴシック" charset="-128"/>
              </a:rPr>
              <a:t>After World War II, most of Hiroshima would be rebuilt, though one destroyed section was set aside as a reminder of the effects of the atomic bomb. Each August 6, thousands of people gather at Peace Memorial Park to join in interfaith religious services commemorating the anniversary of the bombing.</a:t>
            </a:r>
          </a:p>
          <a:p>
            <a:pPr eaLnBrk="1" hangingPunct="1"/>
            <a:endParaRPr lang="en-US" smtClean="0">
              <a:ea typeface="ＭＳ Ｐゴシック"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p:cNvPicPr>
          <p:nvPr/>
        </p:nvPicPr>
        <p:blipFill>
          <a:blip r:embed="rId2"/>
          <a:srcRect/>
          <a:stretch>
            <a:fillRect/>
          </a:stretch>
        </p:blipFill>
        <p:spPr bwMode="auto">
          <a:xfrm>
            <a:off x="0" y="0"/>
            <a:ext cx="9150350" cy="6858000"/>
          </a:xfrm>
          <a:prstGeom prst="rect">
            <a:avLst/>
          </a:prstGeom>
          <a:noFill/>
          <a:ln w="9525">
            <a:noFill/>
            <a:miter lim="800000"/>
            <a:headEnd/>
            <a:tailEnd/>
          </a:ln>
        </p:spPr>
      </p:pic>
      <p:sp>
        <p:nvSpPr>
          <p:cNvPr id="21506" name="Content Placeholder 2"/>
          <p:cNvSpPr>
            <a:spLocks noGrp="1"/>
          </p:cNvSpPr>
          <p:nvPr>
            <p:ph idx="1"/>
          </p:nvPr>
        </p:nvSpPr>
        <p:spPr>
          <a:xfrm>
            <a:off x="457200" y="1058863"/>
            <a:ext cx="8229600" cy="5821362"/>
          </a:xfrm>
        </p:spPr>
        <p:txBody>
          <a:bodyPr/>
          <a:lstStyle/>
          <a:p>
            <a:pPr eaLnBrk="1" hangingPunct="1"/>
            <a:r>
              <a:rPr lang="en-US" smtClean="0">
                <a:ea typeface="ＭＳ Ｐゴシック" charset="-128"/>
              </a:rPr>
              <a:t>At noon on August 15, 1945 (Japanese time), Emperor Hirohito announced his country</a:t>
            </a:r>
            <a:r>
              <a:rPr lang="en-US" altLang="en-US" smtClean="0">
                <a:ea typeface="ＭＳ Ｐゴシック" charset="-128"/>
              </a:rPr>
              <a:t>’</a:t>
            </a:r>
            <a:r>
              <a:rPr lang="en-US" smtClean="0">
                <a:ea typeface="ＭＳ Ｐゴシック" charset="-128"/>
              </a:rPr>
              <a:t>s surrender in a radio broadcast. The news spread quickly, and </a:t>
            </a:r>
            <a:r>
              <a:rPr lang="en-US" altLang="en-US" smtClean="0">
                <a:ea typeface="ＭＳ Ｐゴシック" charset="-128"/>
              </a:rPr>
              <a:t>“</a:t>
            </a:r>
            <a:r>
              <a:rPr lang="en-US" smtClean="0">
                <a:ea typeface="ＭＳ Ｐゴシック" charset="-128"/>
              </a:rPr>
              <a:t>Victory in Japan</a:t>
            </a:r>
            <a:r>
              <a:rPr lang="en-US" altLang="en-US" smtClean="0">
                <a:ea typeface="ＭＳ Ｐゴシック" charset="-128"/>
              </a:rPr>
              <a:t>”</a:t>
            </a:r>
            <a:r>
              <a:rPr lang="en-US" smtClean="0">
                <a:ea typeface="ＭＳ Ｐゴシック" charset="-128"/>
              </a:rPr>
              <a:t> or </a:t>
            </a:r>
            <a:r>
              <a:rPr lang="en-US" altLang="en-US" smtClean="0">
                <a:ea typeface="ＭＳ Ｐゴシック" charset="-128"/>
              </a:rPr>
              <a:t>“</a:t>
            </a:r>
            <a:r>
              <a:rPr lang="en-US" smtClean="0">
                <a:ea typeface="ＭＳ Ｐゴシック" charset="-128"/>
              </a:rPr>
              <a:t>V-J Day</a:t>
            </a:r>
            <a:r>
              <a:rPr lang="en-US" altLang="en-US" smtClean="0">
                <a:ea typeface="ＭＳ Ｐゴシック" charset="-128"/>
              </a:rPr>
              <a:t>”</a:t>
            </a:r>
            <a:r>
              <a:rPr lang="en-US" smtClean="0">
                <a:ea typeface="ＭＳ Ｐゴシック" charset="-128"/>
              </a:rPr>
              <a:t> celebrations broke out across the United States and other Allied nations. The formal surrender agreement was signed on September 2, aboard the U.S. aircraft carrier Missouri, anchored in Tokyo Bay.</a:t>
            </a:r>
          </a:p>
          <a:p>
            <a:pPr eaLnBrk="1" hangingPunct="1"/>
            <a:endParaRPr lang="en-US" smtClean="0">
              <a:ea typeface="ＭＳ Ｐゴシック" charset="-128"/>
            </a:endParaRPr>
          </a:p>
          <a:p>
            <a:pPr eaLnBrk="1" hangingPunct="1"/>
            <a:endParaRPr lang="en-US" smtClean="0">
              <a:ea typeface="ＭＳ Ｐゴシック" charset="-12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497</Words>
  <Application>Microsoft Macintosh PowerPoint</Application>
  <PresentationFormat>On-screen Show (4:3)</PresentationFormat>
  <Paragraphs>15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ＭＳ Ｐゴシック</vt:lpstr>
      <vt:lpstr>Calibri</vt:lpstr>
      <vt:lpstr>Office Theme</vt:lpstr>
      <vt:lpstr>Atomic Bombs</vt:lpstr>
      <vt:lpstr>Slide 2</vt:lpstr>
      <vt:lpstr>Slide 3</vt:lpstr>
      <vt:lpstr>Slide 4</vt:lpstr>
      <vt:lpstr>Little Boy:</vt:lpstr>
      <vt:lpstr>Fat Man</vt:lpstr>
      <vt:lpstr>Survivor</vt:lpstr>
      <vt:lpstr>   Did you know?</vt:lpstr>
      <vt:lpstr>Slide 9</vt:lpstr>
      <vt:lpstr>And The War Was Over</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14</cp:revision>
  <dcterms:created xsi:type="dcterms:W3CDTF">2014-03-20T17:04:26Z</dcterms:created>
  <dcterms:modified xsi:type="dcterms:W3CDTF">2014-03-21T17:14:47Z</dcterms:modified>
</cp:coreProperties>
</file>