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1B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p:cViewPr varScale="1">
        <p:scale>
          <a:sx n="69" d="100"/>
          <a:sy n="69" d="100"/>
        </p:scale>
        <p:origin x="-76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723EE8-905D-4769-940D-A881CB2731E1}" type="datetimeFigureOut">
              <a:rPr lang="en-US" smtClean="0"/>
              <a:t>3/25/2014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ABEF97-669F-4622-A529-0AF13F4C7B9D}" type="slidenum">
              <a:rPr lang="en-US" smtClean="0"/>
              <a:t>‹#›</a:t>
            </a:fld>
            <a:endParaRPr lang="en-US" dirty="0"/>
          </a:p>
        </p:txBody>
      </p:sp>
    </p:spTree>
    <p:extLst>
      <p:ext uri="{BB962C8B-B14F-4D97-AF65-F5344CB8AC3E}">
        <p14:creationId xmlns:p14="http://schemas.microsoft.com/office/powerpoint/2010/main" val="3116460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ABEF97-669F-4622-A529-0AF13F4C7B9D}" type="slidenum">
              <a:rPr lang="en-US" smtClean="0"/>
              <a:t>5</a:t>
            </a:fld>
            <a:endParaRPr lang="en-US" dirty="0"/>
          </a:p>
        </p:txBody>
      </p:sp>
    </p:spTree>
    <p:extLst>
      <p:ext uri="{BB962C8B-B14F-4D97-AF65-F5344CB8AC3E}">
        <p14:creationId xmlns:p14="http://schemas.microsoft.com/office/powerpoint/2010/main" val="2325936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781123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88012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934294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530995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70862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1749155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2856979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59039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3412622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1331174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968409-79EE-44DD-91A4-091A7EF21674}" type="datetimeFigureOut">
              <a:rPr lang="en-US" smtClean="0"/>
              <a:t>3/25/2014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08BC84-4E63-435B-A749-171B60BC97FB}" type="slidenum">
              <a:rPr lang="en-US" smtClean="0"/>
              <a:t>‹#›</a:t>
            </a:fld>
            <a:endParaRPr lang="en-US" dirty="0"/>
          </a:p>
        </p:txBody>
      </p:sp>
    </p:spTree>
    <p:extLst>
      <p:ext uri="{BB962C8B-B14F-4D97-AF65-F5344CB8AC3E}">
        <p14:creationId xmlns:p14="http://schemas.microsoft.com/office/powerpoint/2010/main" val="1319150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68409-79EE-44DD-91A4-091A7EF21674}" type="datetimeFigureOut">
              <a:rPr lang="en-US" smtClean="0"/>
              <a:t>3/25/2014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08BC84-4E63-435B-A749-171B60BC97FB}" type="slidenum">
              <a:rPr lang="en-US" smtClean="0"/>
              <a:t>‹#›</a:t>
            </a:fld>
            <a:endParaRPr lang="en-US" dirty="0"/>
          </a:p>
        </p:txBody>
      </p:sp>
    </p:spTree>
    <p:extLst>
      <p:ext uri="{BB962C8B-B14F-4D97-AF65-F5344CB8AC3E}">
        <p14:creationId xmlns:p14="http://schemas.microsoft.com/office/powerpoint/2010/main" val="3210615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www.nobelprize.org/nobel_prizes/physics/laureates/1938/fermi-bio.html" TargetMode="External"/><Relationship Id="rId2" Type="http://schemas.openxmlformats.org/officeDocument/2006/relationships/hyperlink" Target="https://www.dosomething.org/tipsandtools/11-facts-about-nuclear-disaster" TargetMode="External"/><Relationship Id="rId1" Type="http://schemas.openxmlformats.org/officeDocument/2006/relationships/slideLayout" Target="../slideLayouts/slideLayout7.xml"/><Relationship Id="rId4" Type="http://schemas.openxmlformats.org/officeDocument/2006/relationships/hyperlink" Target="https://inlportal.inl.gov/portal/server.pt/community/nuclear_energy/277/benefits_of_nuclear_energy/701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21B73"/>
        </a:solidFill>
        <a:effectLst/>
      </p:bgPr>
    </p:bg>
    <p:spTree>
      <p:nvGrpSpPr>
        <p:cNvPr id="1" name=""/>
        <p:cNvGrpSpPr/>
        <p:nvPr/>
      </p:nvGrpSpPr>
      <p:grpSpPr>
        <a:xfrm>
          <a:off x="0" y="0"/>
          <a:ext cx="0" cy="0"/>
          <a:chOff x="0" y="0"/>
          <a:chExt cx="0" cy="0"/>
        </a:xfrm>
      </p:grpSpPr>
      <p:sp>
        <p:nvSpPr>
          <p:cNvPr id="4" name="Rectangle 3"/>
          <p:cNvSpPr/>
          <p:nvPr/>
        </p:nvSpPr>
        <p:spPr>
          <a:xfrm>
            <a:off x="1371600" y="0"/>
            <a:ext cx="612065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solidFill>
                  <a:srgbClr val="FF0000"/>
                </a:solidFill>
                <a:effectLst>
                  <a:reflection blurRad="12700" stA="50000" endPos="50000" dist="5000" dir="5400000" sy="-100000" rotWithShape="0"/>
                </a:effectLst>
              </a:rPr>
              <a:t>Nuclear</a:t>
            </a: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5400" b="1" cap="all" dirty="0" smtClean="0">
                <a:ln w="0"/>
                <a:solidFill>
                  <a:srgbClr val="FF0000"/>
                </a:solidFill>
                <a:effectLst>
                  <a:reflection blurRad="12700" stA="50000" endPos="50000" dist="5000" dir="5400000" sy="-100000" rotWithShape="0"/>
                </a:effectLst>
              </a:rPr>
              <a:t>Disasters</a:t>
            </a:r>
            <a:endParaRPr lang="en-US" sz="5400" b="1" cap="all" spc="0" dirty="0">
              <a:ln w="0"/>
              <a:solidFill>
                <a:srgbClr val="FF0000"/>
              </a:solidFill>
              <a:effectLst>
                <a:reflection blurRad="12700" stA="50000" endPos="50000" dist="5000" dir="5400000" sy="-100000" rotWithShape="0"/>
              </a:effectLst>
            </a:endParaRPr>
          </a:p>
        </p:txBody>
      </p:sp>
      <p:sp>
        <p:nvSpPr>
          <p:cNvPr id="5" name="Rectangle 4"/>
          <p:cNvSpPr/>
          <p:nvPr/>
        </p:nvSpPr>
        <p:spPr>
          <a:xfrm>
            <a:off x="1371600" y="5410200"/>
            <a:ext cx="6053773" cy="92333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5400" b="1" dirty="0" smtClean="0">
                <a:ln/>
                <a:solidFill>
                  <a:srgbClr val="FF0000"/>
                </a:solidFill>
              </a:rPr>
              <a:t>By :Brooks Robinson</a:t>
            </a:r>
            <a:endParaRPr lang="en-US" sz="5400" b="1" cap="none" spc="0" dirty="0">
              <a:ln/>
              <a:solidFill>
                <a:srgbClr val="FF0000"/>
              </a:solidFill>
              <a:effectLst/>
            </a:endParaRPr>
          </a:p>
        </p:txBody>
      </p:sp>
      <p:pic>
        <p:nvPicPr>
          <p:cNvPr id="1026" name="Picture 2" descr="C:\Users\BrooksRobinson\AppData\Local\Microsoft\Windows\Temporary Internet Files\Content.IE5\3S46UBZT\MC900434729[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8186" y="850594"/>
            <a:ext cx="4800600"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760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423929" y="0"/>
            <a:ext cx="2296142"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 Facts </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TextBox 3"/>
          <p:cNvSpPr txBox="1"/>
          <p:nvPr/>
        </p:nvSpPr>
        <p:spPr>
          <a:xfrm>
            <a:off x="955963" y="762000"/>
            <a:ext cx="7204364" cy="5940088"/>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In august 1945,  the United States of America dropped two atomic bombs on two of japans cities and this was the marking first impact for nuclear impact from nuclear energy.</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When a nuclear explosion occurs, the radiation from the explosion can remain in the atmosphere for decades and can travel far distances before it will descend and settle into the ground.</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There was a nuclear  power plant disaster in Pennsylvania’s  three mile island and the disaster exposed 2 million nearby residents to low-risk radiation but it wasn’t harmful.</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The peace symbol back then was initially designed for the Direct Action </a:t>
            </a:r>
            <a:r>
              <a:rPr lang="en-US" sz="2000" dirty="0"/>
              <a:t>C</a:t>
            </a:r>
            <a:r>
              <a:rPr lang="en-US" sz="2000" dirty="0" smtClean="0"/>
              <a:t>ommittee against nuclear war.</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smtClean="0"/>
              <a:t>The worst nuclear power plant disaster in history was in Ukraine in 1986, killing about 30 residents</a:t>
            </a:r>
          </a:p>
          <a:p>
            <a:pPr marL="285750" indent="-285750">
              <a:buFont typeface="Arial" panose="020B0604020202020204" pitchFamily="34" charset="0"/>
              <a:buChar char="•"/>
            </a:pPr>
            <a:endParaRPr lang="en-US" sz="2000" dirty="0" smtClean="0"/>
          </a:p>
        </p:txBody>
      </p:sp>
    </p:spTree>
    <p:extLst>
      <p:ext uri="{BB962C8B-B14F-4D97-AF65-F5344CB8AC3E}">
        <p14:creationId xmlns:p14="http://schemas.microsoft.com/office/powerpoint/2010/main" val="1326978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36" y="13854"/>
            <a:ext cx="4727589" cy="6844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680306" y="-228600"/>
            <a:ext cx="4025294"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Enrico Fermi</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4692953" y="896034"/>
            <a:ext cx="3733800" cy="563231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rgbClr val="FF0000"/>
                </a:solidFill>
              </a:rPr>
              <a:t>Enrico Fermi was born in Rome September 29, 1901</a:t>
            </a:r>
          </a:p>
          <a:p>
            <a:pPr marL="285750" indent="-285750">
              <a:buFont typeface="Arial" panose="020B0604020202020204" pitchFamily="34" charset="0"/>
              <a:buChar char="•"/>
            </a:pPr>
            <a:endParaRPr lang="en-US" dirty="0" smtClean="0">
              <a:solidFill>
                <a:srgbClr val="FF0000"/>
              </a:solidFill>
            </a:endParaRPr>
          </a:p>
          <a:p>
            <a:pPr marL="285750" indent="-285750">
              <a:buFont typeface="Arial" panose="020B0604020202020204" pitchFamily="34" charset="0"/>
              <a:buChar char="•"/>
            </a:pPr>
            <a:r>
              <a:rPr lang="en-US" dirty="0" smtClean="0">
                <a:solidFill>
                  <a:srgbClr val="FF0000"/>
                </a:solidFill>
              </a:rPr>
              <a:t>He spent 4 years at the university  of Pisa, gaining his doctor's  degree in physics in 1922.</a:t>
            </a:r>
          </a:p>
          <a:p>
            <a:pPr marL="285750" indent="-285750">
              <a:buFont typeface="Arial" panose="020B0604020202020204" pitchFamily="34" charset="0"/>
              <a:buChar char="•"/>
            </a:pPr>
            <a:endParaRPr lang="en-US" dirty="0" smtClean="0">
              <a:solidFill>
                <a:srgbClr val="FF0000"/>
              </a:solidFill>
            </a:endParaRPr>
          </a:p>
          <a:p>
            <a:pPr marL="285750" indent="-285750">
              <a:buFont typeface="Arial" panose="020B0604020202020204" pitchFamily="34" charset="0"/>
              <a:buChar char="•"/>
            </a:pPr>
            <a:r>
              <a:rPr lang="en-US" dirty="0" smtClean="0">
                <a:solidFill>
                  <a:srgbClr val="FF0000"/>
                </a:solidFill>
              </a:rPr>
              <a:t>In 1938, Enrico was the greatest expert on neutrons and he also became an </a:t>
            </a:r>
            <a:r>
              <a:rPr lang="en-US" dirty="0">
                <a:solidFill>
                  <a:srgbClr val="FF0000"/>
                </a:solidFill>
              </a:rPr>
              <a:t>A</a:t>
            </a:r>
            <a:r>
              <a:rPr lang="en-US" dirty="0" smtClean="0">
                <a:solidFill>
                  <a:srgbClr val="FF0000"/>
                </a:solidFill>
              </a:rPr>
              <a:t>merican citizen.</a:t>
            </a:r>
          </a:p>
          <a:p>
            <a:pPr marL="285750" indent="-285750">
              <a:buFont typeface="Arial" panose="020B0604020202020204" pitchFamily="34" charset="0"/>
              <a:buChar char="•"/>
            </a:pPr>
            <a:endParaRPr lang="en-US" dirty="0" smtClean="0">
              <a:solidFill>
                <a:srgbClr val="FF0000"/>
              </a:solidFill>
            </a:endParaRPr>
          </a:p>
          <a:p>
            <a:pPr marL="285750" indent="-285750">
              <a:buFont typeface="Arial" panose="020B0604020202020204" pitchFamily="34" charset="0"/>
              <a:buChar char="•"/>
            </a:pPr>
            <a:r>
              <a:rPr lang="en-US" dirty="0" smtClean="0">
                <a:solidFill>
                  <a:srgbClr val="FF0000"/>
                </a:solidFill>
              </a:rPr>
              <a:t> Enrico Fermi was also an inventor and her invented the nuclear reactor.</a:t>
            </a:r>
          </a:p>
          <a:p>
            <a:pPr marL="285750" indent="-285750">
              <a:buFont typeface="Arial" panose="020B0604020202020204" pitchFamily="34" charset="0"/>
              <a:buChar char="•"/>
            </a:pPr>
            <a:endParaRPr lang="en-US" dirty="0" smtClean="0">
              <a:solidFill>
                <a:srgbClr val="FF0000"/>
              </a:solidFill>
            </a:endParaRPr>
          </a:p>
          <a:p>
            <a:pPr marL="285750" indent="-285750">
              <a:buFont typeface="Arial" panose="020B0604020202020204" pitchFamily="34" charset="0"/>
              <a:buChar char="•"/>
            </a:pPr>
            <a:r>
              <a:rPr lang="en-US" dirty="0" smtClean="0">
                <a:solidFill>
                  <a:srgbClr val="FF0000"/>
                </a:solidFill>
              </a:rPr>
              <a:t>He was an Italian physicist that made contributions to the development of the quantum theory, statistical mechanics, and particle physics.</a:t>
            </a:r>
            <a:endParaRPr lang="en-US" dirty="0">
              <a:solidFill>
                <a:srgbClr val="FF0000"/>
              </a:solidFill>
            </a:endParaRPr>
          </a:p>
        </p:txBody>
      </p:sp>
    </p:spTree>
    <p:extLst>
      <p:ext uri="{BB962C8B-B14F-4D97-AF65-F5344CB8AC3E}">
        <p14:creationId xmlns:p14="http://schemas.microsoft.com/office/powerpoint/2010/main" val="2612128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Rectangle 1"/>
          <p:cNvSpPr/>
          <p:nvPr/>
        </p:nvSpPr>
        <p:spPr>
          <a:xfrm>
            <a:off x="3824606" y="0"/>
            <a:ext cx="1439369"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solidFill>
                  <a:srgbClr val="002060"/>
                </a:solidFill>
                <a:effectLst>
                  <a:outerShdw blurRad="50800" algn="tl" rotWithShape="0">
                    <a:srgbClr val="000000"/>
                  </a:outerShdw>
                </a:effectLst>
              </a:rPr>
              <a:t>Pros</a:t>
            </a:r>
            <a:endParaRPr lang="en-US" sz="5400" b="1" cap="none" spc="0" dirty="0">
              <a:ln w="17780" cmpd="sng">
                <a:solidFill>
                  <a:srgbClr val="FFFFFF"/>
                </a:solidFill>
                <a:prstDash val="solid"/>
                <a:miter lim="800000"/>
              </a:ln>
              <a:solidFill>
                <a:srgbClr val="002060"/>
              </a:solidFill>
              <a:effectLst>
                <a:outerShdw blurRad="50800" algn="tl" rotWithShape="0">
                  <a:srgbClr val="000000"/>
                </a:outerShdw>
              </a:effectLst>
            </a:endParaRPr>
          </a:p>
        </p:txBody>
      </p:sp>
      <p:sp>
        <p:nvSpPr>
          <p:cNvPr id="5" name="TextBox 4"/>
          <p:cNvSpPr txBox="1"/>
          <p:nvPr/>
        </p:nvSpPr>
        <p:spPr>
          <a:xfrm>
            <a:off x="-17319" y="1066800"/>
            <a:ext cx="9123218" cy="3416320"/>
          </a:xfrm>
          <a:prstGeom prst="rect">
            <a:avLst/>
          </a:prstGeom>
          <a:noFill/>
        </p:spPr>
        <p:txBody>
          <a:bodyPr wrap="square" rtlCol="0">
            <a:spAutoFit/>
          </a:bodyPr>
          <a:lstStyle/>
          <a:p>
            <a:r>
              <a:rPr lang="en-US" sz="2400" dirty="0" smtClean="0"/>
              <a:t>One benefit to nuclear energy is that just one uranium fuel pellet is the size of an adults smallest finger and it contains a lot of energy, this also will reduce the amount pollution in the air because we are using less resources. Nuclear energy provides 20% of the nations base load power with fewer CO2 emissions than all fossil forms.  Also nuclear plants don’t require a lot of space and they must be built on a coast and they don’t need a large plot unlike wind farm. As long as no radiation is being emitted from the reactors it wont cause that many problems for earth or its inhabitants. </a:t>
            </a:r>
            <a:endParaRPr lang="en-US" sz="2400" dirty="0"/>
          </a:p>
        </p:txBody>
      </p:sp>
      <p:pic>
        <p:nvPicPr>
          <p:cNvPr id="4100" name="Picture 4" descr="C:\Program Files (x86)\Microsoft Office\MEDIA\CAGCAT10\j0285360.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335412"/>
            <a:ext cx="2057400" cy="2537289"/>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BrooksRobinson\AppData\Local\Microsoft\Windows\Temporary Internet Files\Content.IE5\L3J70OXM\MC900439606[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335412"/>
            <a:ext cx="2895601" cy="2522587"/>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C:\Users\BrooksRobinson\AppData\Local\Microsoft\Windows\Temporary Internet Files\Content.IE5\3S46UBZT\MC900438073[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7473" y="80840"/>
            <a:ext cx="1154520" cy="115452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C:\Users\BrooksRobinson\AppData\Local\Microsoft\Windows\Temporary Internet Files\Content.IE5\3S46UBZT\MC900438073[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552"/>
            <a:ext cx="1219200"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9716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Rectangle 1"/>
          <p:cNvSpPr/>
          <p:nvPr/>
        </p:nvSpPr>
        <p:spPr>
          <a:xfrm>
            <a:off x="3499858" y="0"/>
            <a:ext cx="179863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effectLst>
                  <a:outerShdw blurRad="50800" algn="tl" rotWithShape="0">
                    <a:srgbClr val="000000"/>
                  </a:outerShdw>
                </a:effectLst>
              </a:rPr>
              <a:t>CONS</a:t>
            </a:r>
            <a:endParaRPr lang="en-US" sz="5400" b="1" cap="none" spc="0" dirty="0">
              <a:ln w="17780" cmpd="sng">
                <a:solidFill>
                  <a:srgbClr val="FFFFFF"/>
                </a:solidFill>
                <a:prstDash val="solid"/>
                <a:miter lim="800000"/>
              </a:ln>
              <a:effectLst>
                <a:outerShdw blurRad="50800" algn="tl" rotWithShape="0">
                  <a:srgbClr val="000000"/>
                </a:outerShdw>
              </a:effectLst>
            </a:endParaRPr>
          </a:p>
        </p:txBody>
      </p:sp>
      <p:sp>
        <p:nvSpPr>
          <p:cNvPr id="5" name="TextBox 4"/>
          <p:cNvSpPr txBox="1"/>
          <p:nvPr/>
        </p:nvSpPr>
        <p:spPr>
          <a:xfrm>
            <a:off x="524661" y="1297311"/>
            <a:ext cx="7749028" cy="3416320"/>
          </a:xfrm>
          <a:prstGeom prst="rect">
            <a:avLst/>
          </a:prstGeom>
          <a:noFill/>
        </p:spPr>
        <p:txBody>
          <a:bodyPr wrap="square" rtlCol="0">
            <a:spAutoFit/>
          </a:bodyPr>
          <a:lstStyle/>
          <a:p>
            <a:r>
              <a:rPr lang="en-US" sz="2400" dirty="0" smtClean="0"/>
              <a:t>The cons about nuclear energy disasters is that it causes pollution and it also harms the environment and every living thing in the area.  Also nuclear accidents can spread radiation producing particles through a wide spread area and these particles can harm the cells of the body and make you sick or even cause death . It is very expensive and when you build a nuclear power station, its usually too expensive so they wont tear it down, but actually they usually never decommission any nuclear power stations ever.</a:t>
            </a:r>
            <a:endParaRPr lang="en-US" sz="2400" dirty="0"/>
          </a:p>
        </p:txBody>
      </p:sp>
      <p:pic>
        <p:nvPicPr>
          <p:cNvPr id="5122" name="Picture 2" descr="C:\Users\BrooksRobinson\AppData\Local\Microsoft\Windows\Temporary Internet Files\Content.IE5\3S46UBZT\MP90034169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9794" y="4800600"/>
            <a:ext cx="2884206" cy="20574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BrooksRobinson\AppData\Local\Microsoft\Windows\Temporary Internet Files\Content.IE5\QPNXB7JQ\MC90043475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40152"/>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BrooksRobinson\AppData\Local\Microsoft\Windows\Temporary Internet Files\Content.IE5\QPNXB7JQ\MC90043475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78394"/>
            <a:ext cx="1333358" cy="1333358"/>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C:\Users\BrooksRobinson\AppData\Local\Microsoft\Windows\Temporary Internet Files\Content.IE5\3S46UBZT\MC90030354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800600"/>
            <a:ext cx="2221194" cy="2045624"/>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descr="C:\Users\BrooksRobinson\AppData\Local\Microsoft\Windows\Temporary Internet Files\Content.IE5\3S46UBZT\MC90032441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93339" y="4689400"/>
            <a:ext cx="2611671" cy="2106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5312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extBox 1"/>
          <p:cNvSpPr txBox="1"/>
          <p:nvPr/>
        </p:nvSpPr>
        <p:spPr>
          <a:xfrm>
            <a:off x="762000" y="760254"/>
            <a:ext cx="8011035" cy="5262979"/>
          </a:xfrm>
          <a:prstGeom prst="rect">
            <a:avLst/>
          </a:prstGeom>
          <a:solidFill>
            <a:srgbClr val="002060"/>
          </a:solidFill>
        </p:spPr>
        <p:txBody>
          <a:bodyPr wrap="square" rtlCol="0">
            <a:spAutoFit/>
          </a:bodyPr>
          <a:lstStyle/>
          <a:p>
            <a:pPr marL="285750" indent="-285750">
              <a:buFont typeface="Arial" panose="020B0604020202020204" pitchFamily="34" charset="0"/>
              <a:buChar char="•"/>
            </a:pPr>
            <a:r>
              <a:rPr lang="en-US" sz="2400" dirty="0" smtClean="0">
                <a:solidFill>
                  <a:srgbClr val="FF0000"/>
                </a:solidFill>
                <a:hlinkClick r:id="rId2"/>
              </a:rPr>
              <a:t>https://www.dosomething.org/tipsandtools/11-facts-about-nuclear-disaster</a:t>
            </a:r>
            <a:endParaRPr lang="en-US" sz="2400" dirty="0" smtClean="0">
              <a:solidFill>
                <a:srgbClr val="FF0000"/>
              </a:solidFill>
            </a:endParaRP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solidFill>
                  <a:srgbClr val="FFC000"/>
                </a:solidFill>
                <a:hlinkClick r:id="rId3"/>
              </a:rPr>
              <a:t>http://www.nobelprize.org/nobel_prizes/physics/laureates/1938/fermi-bio.html</a:t>
            </a:r>
            <a:endParaRPr lang="en-US" sz="2400" dirty="0" smtClean="0">
              <a:solidFill>
                <a:srgbClr val="FFC000"/>
              </a:solidFill>
            </a:endParaRPr>
          </a:p>
          <a:p>
            <a:pPr marL="285750" indent="-285750">
              <a:buFont typeface="Arial" panose="020B0604020202020204" pitchFamily="34" charset="0"/>
              <a:buChar char="•"/>
            </a:pPr>
            <a:endParaRPr lang="en-US" sz="2400" dirty="0">
              <a:solidFill>
                <a:schemeClr val="accent6">
                  <a:lumMod val="75000"/>
                </a:schemeClr>
              </a:solidFill>
            </a:endParaRPr>
          </a:p>
          <a:p>
            <a:pPr marL="285750" indent="-285750">
              <a:buFont typeface="Arial" panose="020B0604020202020204" pitchFamily="34" charset="0"/>
              <a:buChar char="•"/>
            </a:pPr>
            <a:r>
              <a:rPr lang="en-US" sz="2400" dirty="0" smtClean="0">
                <a:solidFill>
                  <a:srgbClr val="00B0F0"/>
                </a:solidFill>
                <a:hlinkClick r:id="rId4"/>
              </a:rPr>
              <a:t>https://inlportal.inl.gov/portal/server.pt/community/nuclear_energy/277/benefits_of_nuclear_energy/7019</a:t>
            </a:r>
            <a:endParaRPr lang="en-US" sz="2400" dirty="0" smtClean="0">
              <a:solidFill>
                <a:srgbClr val="00B0F0"/>
              </a:solidFill>
            </a:endParaRPr>
          </a:p>
          <a:p>
            <a:pPr marL="285750" indent="-285750">
              <a:buFont typeface="Arial" panose="020B0604020202020204" pitchFamily="34" charset="0"/>
              <a:buChar char="•"/>
            </a:pPr>
            <a:endParaRPr lang="en-US" sz="2400" dirty="0">
              <a:solidFill>
                <a:srgbClr val="00B0F0"/>
              </a:solidFill>
            </a:endParaRPr>
          </a:p>
          <a:p>
            <a:pPr marL="285750" indent="-285750">
              <a:buFont typeface="Arial" panose="020B0604020202020204" pitchFamily="34" charset="0"/>
              <a:buChar char="•"/>
            </a:pPr>
            <a:r>
              <a:rPr lang="en-US" sz="2400" dirty="0" smtClean="0">
                <a:solidFill>
                  <a:srgbClr val="00B0F0"/>
                </a:solidFill>
              </a:rPr>
              <a:t>http://www.cyberphysics.co.uk/topics/nuclear/advantages_disadvantages_nuclear_power.htmhttp://www.cyberphysics.co.uk/topics/nuclear/advantages_disadvantages_nuclear_power.htm</a:t>
            </a:r>
          </a:p>
          <a:p>
            <a:pPr marL="285750" indent="-285750">
              <a:buFont typeface="Arial" panose="020B0604020202020204" pitchFamily="34" charset="0"/>
              <a:buChar char="•"/>
            </a:pPr>
            <a:endParaRPr lang="en-US" sz="2400" dirty="0">
              <a:solidFill>
                <a:srgbClr val="00B0F0"/>
              </a:solidFill>
            </a:endParaRPr>
          </a:p>
        </p:txBody>
      </p:sp>
      <p:sp>
        <p:nvSpPr>
          <p:cNvPr id="3" name="Rectangle 2"/>
          <p:cNvSpPr/>
          <p:nvPr/>
        </p:nvSpPr>
        <p:spPr>
          <a:xfrm>
            <a:off x="2438308" y="0"/>
            <a:ext cx="3866315"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WORK CITED</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39131985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450</Words>
  <Application>Microsoft Office PowerPoint</Application>
  <PresentationFormat>On-screen Show (4:3)</PresentationFormat>
  <Paragraphs>35</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BrooksRobinson</dc:creator>
  <cp:lastModifiedBy>BrooksRobinson</cp:lastModifiedBy>
  <cp:revision>10</cp:revision>
  <dcterms:created xsi:type="dcterms:W3CDTF">2014-03-25T20:25:40Z</dcterms:created>
  <dcterms:modified xsi:type="dcterms:W3CDTF">2014-03-25T22:01:30Z</dcterms:modified>
</cp:coreProperties>
</file>